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106"/>
  </p:notesMasterIdLst>
  <p:sldIdLst>
    <p:sldId id="278" r:id="rId9"/>
    <p:sldId id="595" r:id="rId10"/>
    <p:sldId id="424" r:id="rId11"/>
    <p:sldId id="446" r:id="rId12"/>
    <p:sldId id="589" r:id="rId13"/>
    <p:sldId id="529" r:id="rId14"/>
    <p:sldId id="447" r:id="rId15"/>
    <p:sldId id="279" r:id="rId16"/>
    <p:sldId id="435" r:id="rId17"/>
    <p:sldId id="273" r:id="rId18"/>
    <p:sldId id="427" r:id="rId19"/>
    <p:sldId id="377" r:id="rId20"/>
    <p:sldId id="378" r:id="rId21"/>
    <p:sldId id="379" r:id="rId22"/>
    <p:sldId id="380" r:id="rId23"/>
    <p:sldId id="311" r:id="rId24"/>
    <p:sldId id="307" r:id="rId25"/>
    <p:sldId id="333" r:id="rId26"/>
    <p:sldId id="312" r:id="rId27"/>
    <p:sldId id="313" r:id="rId28"/>
    <p:sldId id="315" r:id="rId29"/>
    <p:sldId id="316" r:id="rId30"/>
    <p:sldId id="381" r:id="rId31"/>
    <p:sldId id="382" r:id="rId32"/>
    <p:sldId id="438" r:id="rId33"/>
    <p:sldId id="383" r:id="rId34"/>
    <p:sldId id="436" r:id="rId35"/>
    <p:sldId id="441" r:id="rId36"/>
    <p:sldId id="437" r:id="rId37"/>
    <p:sldId id="384" r:id="rId38"/>
    <p:sldId id="440" r:id="rId39"/>
    <p:sldId id="385" r:id="rId40"/>
    <p:sldId id="386" r:id="rId41"/>
    <p:sldId id="387" r:id="rId42"/>
    <p:sldId id="422" r:id="rId43"/>
    <p:sldId id="423" r:id="rId44"/>
    <p:sldId id="439" r:id="rId45"/>
    <p:sldId id="372" r:id="rId46"/>
    <p:sldId id="393" r:id="rId47"/>
    <p:sldId id="389" r:id="rId48"/>
    <p:sldId id="391" r:id="rId49"/>
    <p:sldId id="390" r:id="rId50"/>
    <p:sldId id="588" r:id="rId51"/>
    <p:sldId id="587" r:id="rId52"/>
    <p:sldId id="442" r:id="rId53"/>
    <p:sldId id="444" r:id="rId54"/>
    <p:sldId id="445" r:id="rId55"/>
    <p:sldId id="443" r:id="rId56"/>
    <p:sldId id="593" r:id="rId57"/>
    <p:sldId id="594" r:id="rId58"/>
    <p:sldId id="592" r:id="rId59"/>
    <p:sldId id="585" r:id="rId60"/>
    <p:sldId id="450" r:id="rId61"/>
    <p:sldId id="586" r:id="rId62"/>
    <p:sldId id="597" r:id="rId63"/>
    <p:sldId id="596" r:id="rId64"/>
    <p:sldId id="583" r:id="rId65"/>
    <p:sldId id="375" r:id="rId66"/>
    <p:sldId id="394" r:id="rId67"/>
    <p:sldId id="425" r:id="rId68"/>
    <p:sldId id="395" r:id="rId69"/>
    <p:sldId id="396" r:id="rId70"/>
    <p:sldId id="397" r:id="rId71"/>
    <p:sldId id="428" r:id="rId72"/>
    <p:sldId id="398" r:id="rId73"/>
    <p:sldId id="429" r:id="rId74"/>
    <p:sldId id="591" r:id="rId75"/>
    <p:sldId id="590" r:id="rId76"/>
    <p:sldId id="376" r:id="rId77"/>
    <p:sldId id="402" r:id="rId78"/>
    <p:sldId id="403" r:id="rId79"/>
    <p:sldId id="404" r:id="rId80"/>
    <p:sldId id="405" r:id="rId81"/>
    <p:sldId id="406" r:id="rId82"/>
    <p:sldId id="407" r:id="rId83"/>
    <p:sldId id="400" r:id="rId84"/>
    <p:sldId id="401" r:id="rId85"/>
    <p:sldId id="408" r:id="rId86"/>
    <p:sldId id="409" r:id="rId87"/>
    <p:sldId id="410" r:id="rId88"/>
    <p:sldId id="426" r:id="rId89"/>
    <p:sldId id="411" r:id="rId90"/>
    <p:sldId id="412" r:id="rId91"/>
    <p:sldId id="413" r:id="rId92"/>
    <p:sldId id="414" r:id="rId93"/>
    <p:sldId id="415" r:id="rId94"/>
    <p:sldId id="416" r:id="rId95"/>
    <p:sldId id="417" r:id="rId96"/>
    <p:sldId id="418" r:id="rId97"/>
    <p:sldId id="419" r:id="rId98"/>
    <p:sldId id="420" r:id="rId99"/>
    <p:sldId id="421" r:id="rId100"/>
    <p:sldId id="431" r:id="rId101"/>
    <p:sldId id="430" r:id="rId102"/>
    <p:sldId id="432" r:id="rId103"/>
    <p:sldId id="433" r:id="rId104"/>
    <p:sldId id="434" r:id="rId10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55" d="100"/>
          <a:sy n="55" d="100"/>
        </p:scale>
        <p:origin x="68" y="320"/>
      </p:cViewPr>
      <p:guideLst>
        <p:guide orient="horz" pos="2183"/>
        <p:guide pos="3840"/>
      </p:guideLst>
    </p:cSldViewPr>
  </p:slideViewPr>
  <p:notesTextViewPr>
    <p:cViewPr>
      <p:scale>
        <a:sx n="3" d="2"/>
        <a:sy n="3" d="2"/>
      </p:scale>
      <p:origin x="0" y="0"/>
    </p:cViewPr>
  </p:notesTextViewPr>
  <p:sorterViewPr>
    <p:cViewPr varScale="1">
      <p:scale>
        <a:sx n="1" d="1"/>
        <a:sy n="1" d="1"/>
      </p:scale>
      <p:origin x="0" y="-362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presProps" Target="presProp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viewProps" Target="viewProp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heme" Target="theme/theme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2023-04-10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09800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4/10/2023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4월 10일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2023-04-10</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2023-04-10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4월 10일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2023-04-10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4/10/2023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4/10/2023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2023-04-10</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2023-04-10</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4/10/2023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4월 10일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4월 10일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0.xml"/></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9.xml"/></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9.xml"/></Relationships>
</file>

<file path=ppt/slides/_rels/slide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9.xml"/></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9.xml"/></Relationships>
</file>

<file path=ppt/slides/_rels/slide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9.xml"/></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8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89.xml"/><Relationship Id="rId5" Type="http://schemas.openxmlformats.org/officeDocument/2006/relationships/image" Target="../media/image94.png"/><Relationship Id="rId4" Type="http://schemas.openxmlformats.org/officeDocument/2006/relationships/image" Target="../media/image10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jpe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jpeg"/><Relationship Id="rId8" Type="http://schemas.openxmlformats.org/officeDocument/2006/relationships/image" Target="../media/image3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87.xm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77.jpeg"/><Relationship Id="rId26" Type="http://schemas.openxmlformats.org/officeDocument/2006/relationships/image" Target="../media/image85.jpeg"/><Relationship Id="rId3" Type="http://schemas.openxmlformats.org/officeDocument/2006/relationships/image" Target="../media/image62.jpeg"/><Relationship Id="rId21" Type="http://schemas.openxmlformats.org/officeDocument/2006/relationships/image" Target="../media/image80.jpe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6.jpeg"/><Relationship Id="rId25" Type="http://schemas.openxmlformats.org/officeDocument/2006/relationships/image" Target="../media/image84.jpeg"/><Relationship Id="rId2" Type="http://schemas.openxmlformats.org/officeDocument/2006/relationships/image" Target="../media/image61.jpeg"/><Relationship Id="rId16" Type="http://schemas.openxmlformats.org/officeDocument/2006/relationships/image" Target="../media/image75.jpeg"/><Relationship Id="rId20" Type="http://schemas.openxmlformats.org/officeDocument/2006/relationships/image" Target="../media/image79.jpeg"/><Relationship Id="rId1" Type="http://schemas.openxmlformats.org/officeDocument/2006/relationships/slideLayout" Target="../slideLayouts/slideLayout7.xml"/><Relationship Id="rId6" Type="http://schemas.openxmlformats.org/officeDocument/2006/relationships/image" Target="../media/image65.jpeg"/><Relationship Id="rId11" Type="http://schemas.openxmlformats.org/officeDocument/2006/relationships/image" Target="../media/image70.jpeg"/><Relationship Id="rId24" Type="http://schemas.openxmlformats.org/officeDocument/2006/relationships/image" Target="../media/image83.jpeg"/><Relationship Id="rId5" Type="http://schemas.openxmlformats.org/officeDocument/2006/relationships/image" Target="../media/image64.jpeg"/><Relationship Id="rId15" Type="http://schemas.openxmlformats.org/officeDocument/2006/relationships/image" Target="../media/image74.jpeg"/><Relationship Id="rId23" Type="http://schemas.openxmlformats.org/officeDocument/2006/relationships/image" Target="../media/image82.jpeg"/><Relationship Id="rId10" Type="http://schemas.openxmlformats.org/officeDocument/2006/relationships/image" Target="../media/image69.jpeg"/><Relationship Id="rId19" Type="http://schemas.openxmlformats.org/officeDocument/2006/relationships/image" Target="../media/image78.jpe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73.jpeg"/><Relationship Id="rId22" Type="http://schemas.openxmlformats.org/officeDocument/2006/relationships/image" Target="../media/image8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109.PNG"/><Relationship Id="rId1" Type="http://schemas.openxmlformats.org/officeDocument/2006/relationships/slideLayout" Target="../slideLayouts/slideLayout19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cwro777/cloud_lec23.git" TargetMode="External"/><Relationship Id="rId1" Type="http://schemas.openxmlformats.org/officeDocument/2006/relationships/slideLayout" Target="../slideLayouts/slideLayout186.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1.jpeg"/><Relationship Id="rId1" Type="http://schemas.openxmlformats.org/officeDocument/2006/relationships/slideLayout" Target="../slideLayouts/slideLayout190.xml"/><Relationship Id="rId5" Type="http://schemas.openxmlformats.org/officeDocument/2006/relationships/image" Target="../media/image76.jpeg"/><Relationship Id="rId4" Type="http://schemas.openxmlformats.org/officeDocument/2006/relationships/image" Target="../media/image7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187.xml"/><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1.jpeg"/><Relationship Id="rId1" Type="http://schemas.openxmlformats.org/officeDocument/2006/relationships/slideLayout" Target="../slideLayouts/slideLayout19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6.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9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5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187.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18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1.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2.jpeg"/><Relationship Id="rId7" Type="http://schemas.openxmlformats.org/officeDocument/2006/relationships/image" Target="../media/image116.jpe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115.jpeg"/><Relationship Id="rId5" Type="http://schemas.openxmlformats.org/officeDocument/2006/relationships/image" Target="../media/image114.jpeg"/><Relationship Id="rId10" Type="http://schemas.openxmlformats.org/officeDocument/2006/relationships/image" Target="../media/image119.jpeg"/><Relationship Id="rId4" Type="http://schemas.openxmlformats.org/officeDocument/2006/relationships/image" Target="../media/image113.jpeg"/><Relationship Id="rId9" Type="http://schemas.openxmlformats.org/officeDocument/2006/relationships/image" Target="../media/image118.jpeg"/></Relationships>
</file>

<file path=ppt/slides/_rels/slide62.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19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197.xml"/></Relationships>
</file>

<file path=ppt/slides/_rels/slide7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97.xml"/></Relationships>
</file>

<file path=ppt/slides/_rels/slide7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197.xml"/><Relationship Id="rId5" Type="http://schemas.openxmlformats.org/officeDocument/2006/relationships/image" Target="../media/image127.jpeg"/><Relationship Id="rId4" Type="http://schemas.openxmlformats.org/officeDocument/2006/relationships/image" Target="../media/image126.jpeg"/></Relationships>
</file>

<file path=ppt/slides/_rels/slide7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97.xml"/></Relationships>
</file>

<file path=ppt/slides/_rels/slide74.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97.xml"/></Relationships>
</file>

<file path=ppt/slides/_rels/slide75.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1.jpeg"/><Relationship Id="rId7" Type="http://schemas.openxmlformats.org/officeDocument/2006/relationships/image" Target="../media/image135.jpeg"/><Relationship Id="rId2" Type="http://schemas.openxmlformats.org/officeDocument/2006/relationships/image" Target="../media/image130.jpeg"/><Relationship Id="rId1" Type="http://schemas.openxmlformats.org/officeDocument/2006/relationships/slideLayout" Target="../slideLayouts/slideLayout197.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76.xml.rels><?xml version="1.0" encoding="UTF-8" standalone="yes"?>
<Relationships xmlns="http://schemas.openxmlformats.org/package/2006/relationships"><Relationship Id="rId8" Type="http://schemas.openxmlformats.org/officeDocument/2006/relationships/image" Target="../media/image143.jpeg"/><Relationship Id="rId3" Type="http://schemas.openxmlformats.org/officeDocument/2006/relationships/image" Target="../media/image138.jpeg"/><Relationship Id="rId7" Type="http://schemas.openxmlformats.org/officeDocument/2006/relationships/image" Target="../media/image142.jpeg"/><Relationship Id="rId2" Type="http://schemas.openxmlformats.org/officeDocument/2006/relationships/image" Target="../media/image137.jpeg"/><Relationship Id="rId1" Type="http://schemas.openxmlformats.org/officeDocument/2006/relationships/slideLayout" Target="../slideLayouts/slideLayout191.xml"/><Relationship Id="rId6" Type="http://schemas.openxmlformats.org/officeDocument/2006/relationships/image" Target="../media/image141.jpeg"/><Relationship Id="rId5" Type="http://schemas.openxmlformats.org/officeDocument/2006/relationships/image" Target="../media/image140.jpeg"/><Relationship Id="rId10" Type="http://schemas.openxmlformats.org/officeDocument/2006/relationships/image" Target="../media/image145.jpeg"/><Relationship Id="rId4" Type="http://schemas.openxmlformats.org/officeDocument/2006/relationships/image" Target="../media/image139.jpeg"/><Relationship Id="rId9" Type="http://schemas.openxmlformats.org/officeDocument/2006/relationships/image" Target="../media/image144.jpeg"/></Relationships>
</file>

<file path=ppt/slides/_rels/slide77.xml.rels><?xml version="1.0" encoding="UTF-8" standalone="yes"?>
<Relationships xmlns="http://schemas.openxmlformats.org/package/2006/relationships"><Relationship Id="rId13" Type="http://schemas.openxmlformats.org/officeDocument/2006/relationships/image" Target="../media/image156.jpeg"/><Relationship Id="rId18" Type="http://schemas.openxmlformats.org/officeDocument/2006/relationships/image" Target="../media/image161.jpeg"/><Relationship Id="rId26" Type="http://schemas.openxmlformats.org/officeDocument/2006/relationships/image" Target="../media/image169.jpeg"/><Relationship Id="rId3" Type="http://schemas.openxmlformats.org/officeDocument/2006/relationships/image" Target="../media/image146.jpeg"/><Relationship Id="rId21" Type="http://schemas.openxmlformats.org/officeDocument/2006/relationships/image" Target="../media/image164.jpeg"/><Relationship Id="rId34" Type="http://schemas.openxmlformats.org/officeDocument/2006/relationships/image" Target="../media/image177.jpeg"/><Relationship Id="rId7" Type="http://schemas.openxmlformats.org/officeDocument/2006/relationships/image" Target="../media/image150.jpeg"/><Relationship Id="rId12" Type="http://schemas.openxmlformats.org/officeDocument/2006/relationships/image" Target="../media/image155.jpeg"/><Relationship Id="rId17" Type="http://schemas.openxmlformats.org/officeDocument/2006/relationships/image" Target="../media/image160.jpeg"/><Relationship Id="rId25" Type="http://schemas.openxmlformats.org/officeDocument/2006/relationships/image" Target="../media/image168.jpeg"/><Relationship Id="rId33" Type="http://schemas.openxmlformats.org/officeDocument/2006/relationships/image" Target="../media/image176.jpeg"/><Relationship Id="rId2" Type="http://schemas.openxmlformats.org/officeDocument/2006/relationships/notesSlide" Target="../notesSlides/notesSlide11.xml"/><Relationship Id="rId16" Type="http://schemas.openxmlformats.org/officeDocument/2006/relationships/image" Target="../media/image159.jpeg"/><Relationship Id="rId20" Type="http://schemas.openxmlformats.org/officeDocument/2006/relationships/image" Target="../media/image163.jpeg"/><Relationship Id="rId29" Type="http://schemas.openxmlformats.org/officeDocument/2006/relationships/image" Target="../media/image172.jpeg"/><Relationship Id="rId1" Type="http://schemas.openxmlformats.org/officeDocument/2006/relationships/slideLayout" Target="../slideLayouts/slideLayout191.xml"/><Relationship Id="rId6" Type="http://schemas.openxmlformats.org/officeDocument/2006/relationships/image" Target="../media/image149.jpeg"/><Relationship Id="rId11" Type="http://schemas.openxmlformats.org/officeDocument/2006/relationships/image" Target="../media/image154.jpeg"/><Relationship Id="rId24" Type="http://schemas.openxmlformats.org/officeDocument/2006/relationships/image" Target="../media/image167.jpeg"/><Relationship Id="rId32" Type="http://schemas.openxmlformats.org/officeDocument/2006/relationships/image" Target="../media/image175.jpeg"/><Relationship Id="rId5" Type="http://schemas.openxmlformats.org/officeDocument/2006/relationships/image" Target="../media/image148.jpeg"/><Relationship Id="rId15" Type="http://schemas.openxmlformats.org/officeDocument/2006/relationships/image" Target="../media/image158.jpeg"/><Relationship Id="rId23" Type="http://schemas.openxmlformats.org/officeDocument/2006/relationships/image" Target="../media/image166.jpeg"/><Relationship Id="rId28" Type="http://schemas.openxmlformats.org/officeDocument/2006/relationships/image" Target="../media/image171.jpeg"/><Relationship Id="rId10" Type="http://schemas.openxmlformats.org/officeDocument/2006/relationships/image" Target="../media/image153.jpeg"/><Relationship Id="rId19" Type="http://schemas.openxmlformats.org/officeDocument/2006/relationships/image" Target="../media/image162.jpeg"/><Relationship Id="rId31" Type="http://schemas.openxmlformats.org/officeDocument/2006/relationships/image" Target="../media/image174.jpeg"/><Relationship Id="rId4" Type="http://schemas.openxmlformats.org/officeDocument/2006/relationships/image" Target="../media/image147.jpeg"/><Relationship Id="rId9" Type="http://schemas.openxmlformats.org/officeDocument/2006/relationships/image" Target="../media/image152.jpeg"/><Relationship Id="rId14" Type="http://schemas.openxmlformats.org/officeDocument/2006/relationships/image" Target="../media/image157.jpeg"/><Relationship Id="rId22" Type="http://schemas.openxmlformats.org/officeDocument/2006/relationships/image" Target="../media/image165.jpeg"/><Relationship Id="rId27" Type="http://schemas.openxmlformats.org/officeDocument/2006/relationships/image" Target="../media/image170.jpeg"/><Relationship Id="rId30" Type="http://schemas.openxmlformats.org/officeDocument/2006/relationships/image" Target="../media/image173.jpeg"/><Relationship Id="rId35" Type="http://schemas.openxmlformats.org/officeDocument/2006/relationships/image" Target="../media/image178.jpeg"/><Relationship Id="rId8" Type="http://schemas.openxmlformats.org/officeDocument/2006/relationships/image" Target="../media/image151.jpeg"/></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79.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6.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8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96.xml"/></Relationships>
</file>

<file path=ppt/slides/_rels/slide8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96.xml"/></Relationships>
</file>

<file path=ppt/slides/_rels/slide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96.xml"/></Relationships>
</file>

<file path=ppt/slides/_rels/slide91.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96.xml"/></Relationships>
</file>

<file path=ppt/slides/_rels/slide9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9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2778760" cy="3870960"/>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Application</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15" dirty="0">
                <a:solidFill>
                  <a:schemeClr val="accent1">
                    <a:lumMod val="75000"/>
                  </a:schemeClr>
                </a:solidFill>
                <a:latin typeface="Corbel" panose="020B0503020204020204" pitchFamily="34" charset="0"/>
                <a:cs typeface="Arial"/>
              </a:rPr>
              <a:t>Web</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Database</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Game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Mail</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Media</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Catalog</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File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Computing</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Proxy</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1509231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4140494" cy="3465051"/>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RHEL</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CENTOS</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UBUNTU</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DEBIAN</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FEDORA</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AMAZON LINUX 2</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ORACLE LINUX</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MICROSOFT WINDOWS SERVERS</a:t>
            </a:r>
            <a:endParaRPr sz="2400" dirty="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4034404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322452"/>
            <a:ext cx="9185275" cy="614045"/>
          </a:xfrm>
          <a:prstGeom prst="rect">
            <a:avLst/>
          </a:prstGeom>
        </p:spPr>
        <p:txBody>
          <a:bodyPr vert="horz" wrap="square" lIns="0" tIns="13970" rIns="0" bIns="0" rtlCol="0">
            <a:spAutoFit/>
          </a:bodyPr>
          <a:lstStyle/>
          <a:p>
            <a:pPr marL="12700">
              <a:lnSpc>
                <a:spcPct val="100000"/>
              </a:lnSpc>
              <a:spcBef>
                <a:spcPts val="110"/>
              </a:spcBef>
            </a:pPr>
            <a:r>
              <a:rPr sz="3850" spc="5" dirty="0">
                <a:solidFill>
                  <a:schemeClr val="accent1">
                    <a:lumMod val="75000"/>
                  </a:schemeClr>
                </a:solidFill>
                <a:latin typeface="Corbel" panose="020B0503020204020204" pitchFamily="34" charset="0"/>
              </a:rPr>
              <a:t>Choosing </a:t>
            </a:r>
            <a:r>
              <a:rPr sz="3850" dirty="0">
                <a:solidFill>
                  <a:schemeClr val="accent1">
                    <a:lumMod val="75000"/>
                  </a:schemeClr>
                </a:solidFill>
                <a:latin typeface="Corbel" panose="020B0503020204020204" pitchFamily="34" charset="0"/>
              </a:rPr>
              <a:t>the </a:t>
            </a:r>
            <a:r>
              <a:rPr sz="3850" spc="5" dirty="0">
                <a:solidFill>
                  <a:schemeClr val="accent1">
                    <a:lumMod val="75000"/>
                  </a:schemeClr>
                </a:solidFill>
                <a:latin typeface="Corbel" panose="020B0503020204020204" pitchFamily="34" charset="0"/>
              </a:rPr>
              <a:t>Right Amazon EC2</a:t>
            </a:r>
            <a:r>
              <a:rPr sz="3850" spc="-260" dirty="0">
                <a:solidFill>
                  <a:schemeClr val="accent1">
                    <a:lumMod val="75000"/>
                  </a:schemeClr>
                </a:solidFill>
                <a:latin typeface="Corbel" panose="020B0503020204020204" pitchFamily="34" charset="0"/>
              </a:rPr>
              <a:t> </a:t>
            </a:r>
            <a:r>
              <a:rPr sz="3850" dirty="0">
                <a:solidFill>
                  <a:schemeClr val="accent1">
                    <a:lumMod val="75000"/>
                  </a:schemeClr>
                </a:solidFill>
                <a:latin typeface="Corbel" panose="020B0503020204020204" pitchFamily="34" charset="0"/>
              </a:rPr>
              <a:t>Instance</a:t>
            </a:r>
            <a:endParaRPr sz="3850">
              <a:solidFill>
                <a:schemeClr val="accent1">
                  <a:lumMod val="75000"/>
                </a:schemeClr>
              </a:solidFill>
              <a:latin typeface="Corbel" panose="020B0503020204020204" pitchFamily="34" charset="0"/>
            </a:endParaRPr>
          </a:p>
        </p:txBody>
      </p:sp>
      <p:sp>
        <p:nvSpPr>
          <p:cNvPr id="3" name="object 3"/>
          <p:cNvSpPr/>
          <p:nvPr/>
        </p:nvSpPr>
        <p:spPr>
          <a:xfrm>
            <a:off x="284259" y="15495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9" y="2413126"/>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9" y="37466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741459" y="42038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741459" y="46102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741459" y="50166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741459" y="54230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p:nvPr/>
        </p:nvSpPr>
        <p:spPr>
          <a:xfrm>
            <a:off x="741459" y="58294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txBox="1"/>
          <p:nvPr/>
        </p:nvSpPr>
        <p:spPr>
          <a:xfrm>
            <a:off x="723900" y="1460500"/>
            <a:ext cx="10225405" cy="4653280"/>
          </a:xfrm>
          <a:prstGeom prst="rect">
            <a:avLst/>
          </a:prstGeom>
        </p:spPr>
        <p:txBody>
          <a:bodyPr vert="horz" wrap="square" lIns="0" tIns="27939" rIns="0" bIns="0" rtlCol="0">
            <a:spAutoFit/>
          </a:bodyPr>
          <a:lstStyle/>
          <a:p>
            <a:pPr marL="12700" marR="856615">
              <a:lnSpc>
                <a:spcPts val="3100"/>
              </a:lnSpc>
              <a:spcBef>
                <a:spcPts val="219"/>
              </a:spcBef>
            </a:pPr>
            <a:r>
              <a:rPr sz="2600" spc="-35" dirty="0">
                <a:solidFill>
                  <a:schemeClr val="accent1">
                    <a:lumMod val="75000"/>
                  </a:schemeClr>
                </a:solidFill>
                <a:latin typeface="Corbel" panose="020B0503020204020204" pitchFamily="34" charset="0"/>
                <a:cs typeface="Arial"/>
              </a:rPr>
              <a:t>AWS </a:t>
            </a:r>
            <a:r>
              <a:rPr sz="2600" dirty="0">
                <a:solidFill>
                  <a:schemeClr val="accent1">
                    <a:lumMod val="75000"/>
                  </a:schemeClr>
                </a:solidFill>
                <a:latin typeface="Corbel" panose="020B0503020204020204" pitchFamily="34" charset="0"/>
                <a:cs typeface="Arial"/>
              </a:rPr>
              <a:t>uses </a:t>
            </a:r>
            <a:r>
              <a:rPr sz="2600" spc="-5" dirty="0">
                <a:solidFill>
                  <a:schemeClr val="accent1">
                    <a:lumMod val="75000"/>
                  </a:schemeClr>
                </a:solidFill>
                <a:latin typeface="Corbel" panose="020B0503020204020204" pitchFamily="34" charset="0"/>
                <a:cs typeface="Arial"/>
              </a:rPr>
              <a:t>Intel </a:t>
            </a:r>
            <a:r>
              <a:rPr sz="2600" dirty="0">
                <a:solidFill>
                  <a:schemeClr val="accent1">
                    <a:lumMod val="75000"/>
                  </a:schemeClr>
                </a:solidFill>
                <a:latin typeface="Corbel" panose="020B0503020204020204" pitchFamily="34" charset="0"/>
                <a:cs typeface="Arial"/>
              </a:rPr>
              <a:t>Xeon processors, providing </a:t>
            </a:r>
            <a:r>
              <a:rPr sz="2600" spc="-5" dirty="0">
                <a:solidFill>
                  <a:schemeClr val="accent1">
                    <a:lumMod val="75000"/>
                  </a:schemeClr>
                </a:solidFill>
                <a:latin typeface="Corbel" panose="020B0503020204020204" pitchFamily="34" charset="0"/>
                <a:cs typeface="Arial"/>
              </a:rPr>
              <a:t>customers with </a:t>
            </a:r>
            <a:r>
              <a:rPr sz="2600" dirty="0">
                <a:solidFill>
                  <a:schemeClr val="accent1">
                    <a:lumMod val="75000"/>
                  </a:schemeClr>
                </a:solidFill>
                <a:latin typeface="Corbel" panose="020B0503020204020204" pitchFamily="34" charset="0"/>
                <a:cs typeface="Arial"/>
              </a:rPr>
              <a:t>high  </a:t>
            </a:r>
            <a:r>
              <a:rPr sz="2600" spc="-5" dirty="0">
                <a:solidFill>
                  <a:schemeClr val="accent1">
                    <a:lumMod val="75000"/>
                  </a:schemeClr>
                </a:solidFill>
                <a:latin typeface="Corbel" panose="020B0503020204020204" pitchFamily="34" charset="0"/>
                <a:cs typeface="Arial"/>
              </a:rPr>
              <a:t>performance </a:t>
            </a:r>
            <a:r>
              <a:rPr sz="2600" dirty="0">
                <a:solidFill>
                  <a:schemeClr val="accent1">
                    <a:lumMod val="75000"/>
                  </a:schemeClr>
                </a:solidFill>
                <a:latin typeface="Corbel" panose="020B0503020204020204" pitchFamily="34" charset="0"/>
                <a:cs typeface="Arial"/>
              </a:rPr>
              <a:t>and value.</a:t>
            </a:r>
          </a:p>
          <a:p>
            <a:pPr marL="12700" marR="5080">
              <a:lnSpc>
                <a:spcPts val="3100"/>
              </a:lnSpc>
              <a:spcBef>
                <a:spcPts val="600"/>
              </a:spcBef>
            </a:pPr>
            <a:r>
              <a:rPr sz="2600" dirty="0">
                <a:solidFill>
                  <a:schemeClr val="accent1">
                    <a:lumMod val="75000"/>
                  </a:schemeClr>
                </a:solidFill>
                <a:latin typeface="Corbel" panose="020B0503020204020204" pitchFamily="34" charset="0"/>
                <a:cs typeface="Arial"/>
              </a:rPr>
              <a:t>Amazon EC2 </a:t>
            </a:r>
            <a:r>
              <a:rPr sz="2600" spc="-5" dirty="0">
                <a:solidFill>
                  <a:schemeClr val="accent1">
                    <a:lumMod val="75000"/>
                  </a:schemeClr>
                </a:solidFill>
                <a:latin typeface="Corbel" panose="020B0503020204020204" pitchFamily="34" charset="0"/>
                <a:cs typeface="Arial"/>
              </a:rPr>
              <a:t>instance types </a:t>
            </a:r>
            <a:r>
              <a:rPr sz="2600" dirty="0">
                <a:solidFill>
                  <a:schemeClr val="accent1">
                    <a:lumMod val="75000"/>
                  </a:schemeClr>
                </a:solidFill>
                <a:latin typeface="Corbel" panose="020B0503020204020204" pitchFamily="34" charset="0"/>
                <a:cs typeface="Arial"/>
              </a:rPr>
              <a:t>are </a:t>
            </a:r>
            <a:r>
              <a:rPr sz="2600" spc="-5" dirty="0">
                <a:solidFill>
                  <a:schemeClr val="accent1">
                    <a:lumMod val="75000"/>
                  </a:schemeClr>
                </a:solidFill>
                <a:latin typeface="Corbel" panose="020B0503020204020204" pitchFamily="34" charset="0"/>
                <a:cs typeface="Arial"/>
              </a:rPr>
              <a:t>optimized for </a:t>
            </a:r>
            <a:r>
              <a:rPr sz="2600" spc="-10" dirty="0">
                <a:solidFill>
                  <a:schemeClr val="accent1">
                    <a:lumMod val="75000"/>
                  </a:schemeClr>
                </a:solidFill>
                <a:latin typeface="Corbel" panose="020B0503020204020204" pitchFamily="34" charset="0"/>
                <a:cs typeface="Arial"/>
              </a:rPr>
              <a:t>different </a:t>
            </a:r>
            <a:r>
              <a:rPr sz="2600" dirty="0">
                <a:solidFill>
                  <a:schemeClr val="accent1">
                    <a:lumMod val="75000"/>
                  </a:schemeClr>
                </a:solidFill>
                <a:latin typeface="Corbel" panose="020B0503020204020204" pitchFamily="34" charset="0"/>
                <a:cs typeface="Arial"/>
              </a:rPr>
              <a:t>use cases and  workload </a:t>
            </a:r>
            <a:r>
              <a:rPr sz="2600" spc="-5" dirty="0">
                <a:solidFill>
                  <a:schemeClr val="accent1">
                    <a:lumMod val="75000"/>
                  </a:schemeClr>
                </a:solidFill>
                <a:latin typeface="Corbel" panose="020B0503020204020204" pitchFamily="34" charset="0"/>
                <a:cs typeface="Arial"/>
              </a:rPr>
              <a:t>requirements. They </a:t>
            </a:r>
            <a:r>
              <a:rPr sz="2600" dirty="0">
                <a:solidFill>
                  <a:schemeClr val="accent1">
                    <a:lumMod val="75000"/>
                  </a:schemeClr>
                </a:solidFill>
                <a:latin typeface="Corbel" panose="020B0503020204020204" pitchFamily="34" charset="0"/>
                <a:cs typeface="Arial"/>
              </a:rPr>
              <a:t>come in </a:t>
            </a:r>
            <a:r>
              <a:rPr sz="2600" spc="-5" dirty="0">
                <a:solidFill>
                  <a:schemeClr val="accent1">
                    <a:lumMod val="75000"/>
                  </a:schemeClr>
                </a:solidFill>
                <a:latin typeface="Corbel" panose="020B0503020204020204" pitchFamily="34" charset="0"/>
                <a:cs typeface="Arial"/>
              </a:rPr>
              <a:t>multiple</a:t>
            </a:r>
            <a:r>
              <a:rPr sz="2600" spc="-45" dirty="0">
                <a:solidFill>
                  <a:schemeClr val="accent1">
                    <a:lumMod val="75000"/>
                  </a:schemeClr>
                </a:solidFill>
                <a:latin typeface="Corbel" panose="020B0503020204020204" pitchFamily="34" charset="0"/>
                <a:cs typeface="Arial"/>
              </a:rPr>
              <a:t> </a:t>
            </a:r>
            <a:r>
              <a:rPr sz="2600" dirty="0">
                <a:solidFill>
                  <a:schemeClr val="accent1">
                    <a:lumMod val="75000"/>
                  </a:schemeClr>
                </a:solidFill>
                <a:latin typeface="Corbel" panose="020B0503020204020204" pitchFamily="34" charset="0"/>
                <a:cs typeface="Arial"/>
              </a:rPr>
              <a:t>sizes.</a:t>
            </a:r>
          </a:p>
          <a:p>
            <a:pPr>
              <a:lnSpc>
                <a:spcPct val="100000"/>
              </a:lnSpc>
              <a:spcBef>
                <a:spcPts val="40"/>
              </a:spcBef>
            </a:pPr>
            <a:endParaRPr sz="3600" dirty="0">
              <a:solidFill>
                <a:schemeClr val="accent1">
                  <a:lumMod val="75000"/>
                </a:schemeClr>
              </a:solidFill>
              <a:latin typeface="Corbel" panose="020B0503020204020204" pitchFamily="34" charset="0"/>
              <a:cs typeface="Arial"/>
            </a:endParaRPr>
          </a:p>
          <a:p>
            <a:pPr marL="12700">
              <a:lnSpc>
                <a:spcPct val="100000"/>
              </a:lnSpc>
            </a:pPr>
            <a:r>
              <a:rPr sz="2600" dirty="0">
                <a:solidFill>
                  <a:schemeClr val="accent1">
                    <a:lumMod val="75000"/>
                  </a:schemeClr>
                </a:solidFill>
                <a:latin typeface="Corbel" panose="020B0503020204020204" pitchFamily="34" charset="0"/>
                <a:cs typeface="Arial"/>
              </a:rPr>
              <a:t>Consider </a:t>
            </a:r>
            <a:r>
              <a:rPr sz="2600" spc="-5" dirty="0">
                <a:solidFill>
                  <a:schemeClr val="accent1">
                    <a:lumMod val="75000"/>
                  </a:schemeClr>
                </a:solidFill>
                <a:latin typeface="Corbel" panose="020B0503020204020204" pitchFamily="34" charset="0"/>
                <a:cs typeface="Arial"/>
              </a:rPr>
              <a:t>the following </a:t>
            </a:r>
            <a:r>
              <a:rPr sz="2600" dirty="0">
                <a:solidFill>
                  <a:schemeClr val="accent1">
                    <a:lumMod val="75000"/>
                  </a:schemeClr>
                </a:solidFill>
                <a:latin typeface="Corbel" panose="020B0503020204020204" pitchFamily="34" charset="0"/>
                <a:cs typeface="Arial"/>
              </a:rPr>
              <a:t>when choosing your</a:t>
            </a:r>
            <a:r>
              <a:rPr sz="2600" spc="-5" dirty="0">
                <a:solidFill>
                  <a:schemeClr val="accent1">
                    <a:lumMod val="75000"/>
                  </a:schemeClr>
                </a:solidFill>
                <a:latin typeface="Corbel" panose="020B0503020204020204" pitchFamily="34" charset="0"/>
                <a:cs typeface="Arial"/>
              </a:rPr>
              <a:t> instances:</a:t>
            </a:r>
            <a:endParaRPr sz="2600" dirty="0">
              <a:solidFill>
                <a:schemeClr val="accent1">
                  <a:lumMod val="75000"/>
                </a:schemeClr>
              </a:solidFill>
              <a:latin typeface="Corbel" panose="020B0503020204020204" pitchFamily="34" charset="0"/>
              <a:cs typeface="Arial"/>
            </a:endParaRPr>
          </a:p>
          <a:p>
            <a:pPr marL="469900" marR="7169784">
              <a:lnSpc>
                <a:spcPct val="121200"/>
              </a:lnSpc>
              <a:spcBef>
                <a:spcPts val="20"/>
              </a:spcBef>
            </a:pPr>
            <a:r>
              <a:rPr sz="2200" b="1" spc="-5" dirty="0">
                <a:solidFill>
                  <a:schemeClr val="accent1">
                    <a:lumMod val="75000"/>
                  </a:schemeClr>
                </a:solidFill>
                <a:latin typeface="Corbel" panose="020B0503020204020204" pitchFamily="34" charset="0"/>
                <a:cs typeface="Arial"/>
              </a:rPr>
              <a:t>Core </a:t>
            </a:r>
            <a:r>
              <a:rPr sz="2200" b="1" dirty="0">
                <a:solidFill>
                  <a:schemeClr val="accent1">
                    <a:lumMod val="75000"/>
                  </a:schemeClr>
                </a:solidFill>
                <a:latin typeface="Corbel" panose="020B0503020204020204" pitchFamily="34" charset="0"/>
                <a:cs typeface="Arial"/>
              </a:rPr>
              <a:t>count  </a:t>
            </a:r>
            <a:r>
              <a:rPr sz="2200" b="1" spc="-5" dirty="0">
                <a:solidFill>
                  <a:schemeClr val="accent1">
                    <a:lumMod val="75000"/>
                  </a:schemeClr>
                </a:solidFill>
                <a:latin typeface="Corbel" panose="020B0503020204020204" pitchFamily="34" charset="0"/>
                <a:cs typeface="Arial"/>
              </a:rPr>
              <a:t>Memory size  Storage size </a:t>
            </a:r>
            <a:r>
              <a:rPr sz="2200" b="1" dirty="0">
                <a:solidFill>
                  <a:schemeClr val="accent1">
                    <a:lumMod val="75000"/>
                  </a:schemeClr>
                </a:solidFill>
                <a:latin typeface="Corbel" panose="020B0503020204020204" pitchFamily="34" charset="0"/>
                <a:cs typeface="Arial"/>
              </a:rPr>
              <a:t>&amp;</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type</a:t>
            </a:r>
            <a:endParaRPr sz="2200" dirty="0">
              <a:solidFill>
                <a:schemeClr val="accent1">
                  <a:lumMod val="75000"/>
                </a:schemeClr>
              </a:solidFill>
              <a:latin typeface="Corbel" panose="020B0503020204020204" pitchFamily="34" charset="0"/>
              <a:cs typeface="Arial"/>
            </a:endParaRPr>
          </a:p>
          <a:p>
            <a:pPr marL="469900" marR="6875145">
              <a:lnSpc>
                <a:spcPct val="121200"/>
              </a:lnSpc>
            </a:pPr>
            <a:r>
              <a:rPr sz="2200" b="1" spc="-5" dirty="0">
                <a:solidFill>
                  <a:schemeClr val="accent1">
                    <a:lumMod val="75000"/>
                  </a:schemeClr>
                </a:solidFill>
                <a:latin typeface="Corbel" panose="020B0503020204020204" pitchFamily="34" charset="0"/>
                <a:cs typeface="Arial"/>
              </a:rPr>
              <a:t>Network</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performance  </a:t>
            </a:r>
            <a:r>
              <a:rPr sz="2200" b="1" dirty="0">
                <a:solidFill>
                  <a:schemeClr val="accent1">
                    <a:lumMod val="75000"/>
                  </a:schemeClr>
                </a:solidFill>
                <a:latin typeface="Corbel" panose="020B0503020204020204" pitchFamily="34" charset="0"/>
                <a:cs typeface="Arial"/>
              </a:rPr>
              <a:t>CPU</a:t>
            </a:r>
            <a:r>
              <a:rPr sz="2200" b="1" spc="-1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technologies</a:t>
            </a:r>
            <a:endParaRPr sz="2200" dirty="0">
              <a:solidFill>
                <a:schemeClr val="accent1">
                  <a:lumMod val="75000"/>
                </a:schemeClr>
              </a:solidFill>
              <a:latin typeface="Corbel" panose="020B0503020204020204" pitchFamily="34" charset="0"/>
              <a:cs typeface="Arial"/>
            </a:endParaRPr>
          </a:p>
        </p:txBody>
      </p:sp>
      <p:sp>
        <p:nvSpPr>
          <p:cNvPr id="12" name="object 12"/>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36618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46D178C-183A-C31E-0156-AA04AEBB7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058" y="-520861"/>
            <a:ext cx="5833641" cy="8831483"/>
          </a:xfrm>
          <a:prstGeom prst="rect">
            <a:avLst/>
          </a:prstGeom>
        </p:spPr>
      </p:pic>
    </p:spTree>
    <p:extLst>
      <p:ext uri="{BB962C8B-B14F-4D97-AF65-F5344CB8AC3E}">
        <p14:creationId xmlns:p14="http://schemas.microsoft.com/office/powerpoint/2010/main" val="178932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vs</a:t>
            </a:r>
            <a:r>
              <a:rPr lang="ko-KR" altLang="en-US" dirty="0"/>
              <a:t> </a:t>
            </a:r>
            <a:r>
              <a:rPr lang="en-US" altLang="ko-KR" dirty="0"/>
              <a:t>0.78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3104288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364487"/>
            <a:ext cx="9904984" cy="519887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 LTS18.</a:t>
            </a:r>
          </a:p>
          <a:p>
            <a:pPr lvl="1" latinLnBrk="0"/>
            <a:r>
              <a:rPr lang="en-US" altLang="ko-KR" dirty="0"/>
              <a:t>LTS</a:t>
            </a:r>
            <a:r>
              <a:rPr lang="ko-KR" altLang="en-US" dirty="0"/>
              <a:t> </a:t>
            </a:r>
            <a:r>
              <a:rPr lang="en-US" altLang="ko-KR" dirty="0"/>
              <a:t>20.04  (https://</a:t>
            </a:r>
            <a:r>
              <a:rPr lang="en-US" altLang="ko-KR" sz="1700" b="1" dirty="0"/>
              <a:t>mumomu.tistory.com/121</a:t>
            </a:r>
            <a:r>
              <a:rPr lang="en-US" altLang="ko-KR" dirty="0"/>
              <a:t>)</a:t>
            </a:r>
          </a:p>
          <a:p>
            <a:pPr lvl="3" latinLnBrk="0"/>
            <a:r>
              <a:rPr lang="en-US" altLang="ko-KR" dirty="0"/>
              <a:t>$</a:t>
            </a:r>
            <a:r>
              <a:rPr lang="en-US" altLang="ko-KR" dirty="0" err="1"/>
              <a:t>sudo</a:t>
            </a:r>
            <a:r>
              <a:rPr lang="en-US" altLang="ko-KR" dirty="0"/>
              <a:t> apt-get upgrade</a:t>
            </a:r>
          </a:p>
          <a:p>
            <a:pPr lvl="3" latinLnBrk="0"/>
            <a:r>
              <a:rPr lang="en-US" altLang="ko-KR" dirty="0"/>
              <a:t>$ </a:t>
            </a:r>
            <a:r>
              <a:rPr lang="en-US" altLang="ko-KR" dirty="0" err="1"/>
              <a:t>sudo</a:t>
            </a:r>
            <a:r>
              <a:rPr lang="en-US" altLang="ko-KR" dirty="0"/>
              <a:t> apt-get install apache2</a:t>
            </a:r>
          </a:p>
          <a:p>
            <a:pPr lvl="3" latinLnBrk="0"/>
            <a:r>
              <a:rPr lang="en-US" altLang="ko-KR" dirty="0"/>
              <a:t>$</a:t>
            </a:r>
            <a:r>
              <a:rPr lang="en-US" altLang="ko-KR" dirty="0" err="1"/>
              <a:t>sudo</a:t>
            </a:r>
            <a:r>
              <a:rPr lang="en-US" altLang="ko-KR" dirty="0"/>
              <a:t> apt-get upgrade</a:t>
            </a:r>
          </a:p>
          <a:p>
            <a:pPr lvl="2" latinLnBrk="0"/>
            <a:endParaRPr lang="en-US" altLang="ko-KR" dirty="0"/>
          </a:p>
          <a:p>
            <a:pPr lvl="2"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r>
              <a:rPr lang="en-US" altLang="ko" sz="1800" dirty="0"/>
              <a:t>method</a:t>
            </a:r>
            <a:r>
              <a:rPr lang="ko-KR" altLang="en-US" sz="1800" dirty="0"/>
              <a:t> </a:t>
            </a:r>
            <a:r>
              <a:rPr lang="en-US" altLang="ko-KR" sz="1800" dirty="0"/>
              <a:t>1:</a:t>
            </a:r>
            <a:r>
              <a:rPr lang="ko-KR" altLang="en-US" sz="1800" dirty="0"/>
              <a:t> </a:t>
            </a:r>
            <a:r>
              <a:rPr lang="en-US" altLang="ko-KR" sz="1800" dirty="0"/>
              <a:t>root</a:t>
            </a:r>
            <a:r>
              <a:rPr lang="ko-KR" altLang="en-US" sz="1800" dirty="0"/>
              <a:t> </a:t>
            </a:r>
            <a:r>
              <a:rPr lang="en-US" altLang="ko-KR" sz="1800" dirty="0"/>
              <a:t>user</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update –y  //method 2 use </a:t>
            </a:r>
            <a:r>
              <a:rPr lang="en-US" altLang="ko" sz="2000" dirty="0" err="1">
                <a:latin typeface="Arial" panose="020B0604020202020204" pitchFamily="34" charset="0"/>
                <a:cs typeface="Arial" panose="020B0604020202020204" pitchFamily="34" charset="0"/>
              </a:rPr>
              <a:t>sudo</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 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p>
          <a:p>
            <a:pPr lvl="1"/>
            <a:r>
              <a:rPr lang="en-US" altLang="ko" sz="2000" dirty="0">
                <a:latin typeface="Arial" panose="020B0604020202020204" pitchFamily="34" charset="0"/>
                <a:cs typeface="Arial" panose="020B0604020202020204" pitchFamily="34" charset="0"/>
              </a:rPr>
              <a:t>cp index.html /var/www/html/.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055590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lstStyle/>
          <a:p>
            <a:r>
              <a:rPr lang="en-US" altLang="ko-KR" dirty="0"/>
              <a:t>FileZilla</a:t>
            </a:r>
          </a:p>
          <a:p>
            <a:r>
              <a:rPr lang="en-US" altLang="ko-KR" dirty="0"/>
              <a:t>Sublime</a:t>
            </a:r>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10069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a:t>
            </a:r>
            <a:r>
              <a:rPr lang="en-US" altLang="ko-KR" dirty="0" err="1"/>
              <a:t>Ip</a:t>
            </a:r>
            <a:r>
              <a:rPr lang="en-US" altLang="ko-KR" dirty="0"/>
              <a:t>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  // scale</a:t>
            </a:r>
            <a:r>
              <a:rPr lang="ko-KR" altLang="en-US" dirty="0"/>
              <a:t>  </a:t>
            </a:r>
            <a:r>
              <a:rPr lang="en-US" altLang="ko-KR" dirty="0"/>
              <a:t>up on new image</a:t>
            </a:r>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p>
          <a:p>
            <a:pPr latinLnBrk="0"/>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787078" y="1435607"/>
            <a:ext cx="9657402" cy="5108627"/>
          </a:xfrm>
        </p:spPr>
        <p:txBody>
          <a:bodyPr>
            <a:normAutofit/>
          </a:bodyPr>
          <a:lstStyle/>
          <a:p>
            <a:pPr>
              <a:buFont typeface="Wingdings" panose="05000000000000000000" pitchFamily="2" charset="2"/>
              <a:buChar char="u"/>
            </a:pPr>
            <a:r>
              <a:rPr lang="en-US" altLang="ko" dirty="0">
                <a:latin typeface="Arial" panose="020B0604020202020204" pitchFamily="34" charset="0"/>
              </a:rPr>
              <a:t>install python3 on CentOS</a:t>
            </a:r>
            <a:endParaRPr lang="ko" altLang="en-US" dirty="0">
              <a:latin typeface="Arial" panose="020B0604020202020204" pitchFamily="34" charset="0"/>
            </a:endParaRPr>
          </a:p>
          <a:p>
            <a:r>
              <a:rPr lang="en-US" altLang="ko" sz="2400" dirty="0">
                <a:latin typeface="Arial" panose="020B0604020202020204" pitchFamily="34" charset="0"/>
              </a:rPr>
              <a:t>yum update -y</a:t>
            </a:r>
            <a:endParaRPr lang="ko" altLang="en-US" sz="2400" dirty="0">
              <a:latin typeface="Arial" panose="020B0604020202020204" pitchFamily="34" charset="0"/>
            </a:endParaRPr>
          </a:p>
          <a:p>
            <a:r>
              <a:rPr lang="en-US" altLang="ko" sz="2400" dirty="0">
                <a:latin typeface="Arial" panose="020B0604020202020204" pitchFamily="34" charset="0"/>
              </a:rPr>
              <a:t>yum install -y python3</a:t>
            </a:r>
            <a:endParaRPr lang="ko" altLang="en-US" sz="2400" dirty="0">
              <a:latin typeface="Arial" panose="020B0604020202020204" pitchFamily="34" charset="0"/>
            </a:endParaRPr>
          </a:p>
          <a:p>
            <a:r>
              <a:rPr lang="en-US" altLang="ko" sz="2400" dirty="0">
                <a:latin typeface="Arial" panose="020B0604020202020204" pitchFamily="34" charset="0"/>
              </a:rPr>
              <a:t>python3</a:t>
            </a:r>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1337179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1" y="210419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CloudFront</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60">
            <a:extLst>
              <a:ext uri="{FF2B5EF4-FFF2-40B4-BE49-F238E27FC236}">
                <a16:creationId xmlns:a16="http://schemas.microsoft.com/office/drawing/2014/main" id="{21E89700-7C44-4470-17CA-295E01AAB328}"/>
              </a:ext>
            </a:extLst>
          </p:cNvPr>
          <p:cNvPicPr>
            <a:picLocks noChangeAspect="1"/>
          </p:cNvPicPr>
          <p:nvPr/>
        </p:nvPicPr>
        <p:blipFill>
          <a:blip r:embed="rId4"/>
          <a:stretch>
            <a:fillRect/>
          </a:stretch>
        </p:blipFill>
        <p:spPr>
          <a:xfrm>
            <a:off x="8445758" y="4266621"/>
            <a:ext cx="1539490" cy="1539490"/>
          </a:xfrm>
          <a:prstGeom prst="rect">
            <a:avLst/>
          </a:prstGeom>
        </p:spPr>
      </p:pic>
    </p:spTree>
    <p:extLst>
      <p:ext uri="{BB962C8B-B14F-4D97-AF65-F5344CB8AC3E}">
        <p14:creationId xmlns:p14="http://schemas.microsoft.com/office/powerpoint/2010/main" val="3577514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0">
            <a:extLst>
              <a:ext uri="{FF2B5EF4-FFF2-40B4-BE49-F238E27FC236}">
                <a16:creationId xmlns:a16="http://schemas.microsoft.com/office/drawing/2014/main" id="{ACED06E0-2723-B350-659C-414CBF32DF78}"/>
              </a:ext>
            </a:extLst>
          </p:cNvPr>
          <p:cNvPicPr>
            <a:picLocks noChangeAspect="1"/>
          </p:cNvPicPr>
          <p:nvPr/>
        </p:nvPicPr>
        <p:blipFill>
          <a:blip r:embed="rId2"/>
          <a:stretch>
            <a:fillRect/>
          </a:stretch>
        </p:blipFill>
        <p:spPr>
          <a:xfrm>
            <a:off x="1135380" y="1554480"/>
            <a:ext cx="746760" cy="746760"/>
          </a:xfrm>
          <a:prstGeom prst="rect">
            <a:avLst/>
          </a:prstGeom>
        </p:spPr>
      </p:pic>
      <p:pic>
        <p:nvPicPr>
          <p:cNvPr id="6" name="Picture 51">
            <a:extLst>
              <a:ext uri="{FF2B5EF4-FFF2-40B4-BE49-F238E27FC236}">
                <a16:creationId xmlns:a16="http://schemas.microsoft.com/office/drawing/2014/main" id="{ED017E8D-4FB0-D1AD-9132-386C4532C4F2}"/>
              </a:ext>
            </a:extLst>
          </p:cNvPr>
          <p:cNvPicPr>
            <a:picLocks noChangeAspect="1"/>
          </p:cNvPicPr>
          <p:nvPr/>
        </p:nvPicPr>
        <p:blipFill>
          <a:blip r:embed="rId3"/>
          <a:stretch>
            <a:fillRect/>
          </a:stretch>
        </p:blipFill>
        <p:spPr>
          <a:xfrm>
            <a:off x="2179320" y="1554480"/>
            <a:ext cx="746760" cy="746760"/>
          </a:xfrm>
          <a:prstGeom prst="rect">
            <a:avLst/>
          </a:prstGeom>
        </p:spPr>
      </p:pic>
      <p:pic>
        <p:nvPicPr>
          <p:cNvPr id="7" name="Picture 52">
            <a:extLst>
              <a:ext uri="{FF2B5EF4-FFF2-40B4-BE49-F238E27FC236}">
                <a16:creationId xmlns:a16="http://schemas.microsoft.com/office/drawing/2014/main" id="{AA069C52-451F-50FB-DE80-01A082155F77}"/>
              </a:ext>
            </a:extLst>
          </p:cNvPr>
          <p:cNvPicPr>
            <a:picLocks noChangeAspect="1"/>
          </p:cNvPicPr>
          <p:nvPr/>
        </p:nvPicPr>
        <p:blipFill>
          <a:blip r:embed="rId4"/>
          <a:stretch>
            <a:fillRect/>
          </a:stretch>
        </p:blipFill>
        <p:spPr>
          <a:xfrm>
            <a:off x="3208020" y="1554480"/>
            <a:ext cx="746760" cy="746760"/>
          </a:xfrm>
          <a:prstGeom prst="rect">
            <a:avLst/>
          </a:prstGeom>
        </p:spPr>
      </p:pic>
      <p:pic>
        <p:nvPicPr>
          <p:cNvPr id="8" name="Picture 53">
            <a:extLst>
              <a:ext uri="{FF2B5EF4-FFF2-40B4-BE49-F238E27FC236}">
                <a16:creationId xmlns:a16="http://schemas.microsoft.com/office/drawing/2014/main" id="{37084304-2579-E291-95FA-2D198E0740C4}"/>
              </a:ext>
            </a:extLst>
          </p:cNvPr>
          <p:cNvPicPr>
            <a:picLocks noChangeAspect="1"/>
          </p:cNvPicPr>
          <p:nvPr/>
        </p:nvPicPr>
        <p:blipFill>
          <a:blip r:embed="rId5"/>
          <a:stretch>
            <a:fillRect/>
          </a:stretch>
        </p:blipFill>
        <p:spPr>
          <a:xfrm>
            <a:off x="4236720" y="1554480"/>
            <a:ext cx="746760" cy="746760"/>
          </a:xfrm>
          <a:prstGeom prst="rect">
            <a:avLst/>
          </a:prstGeom>
        </p:spPr>
      </p:pic>
      <p:pic>
        <p:nvPicPr>
          <p:cNvPr id="9" name="Picture 54">
            <a:extLst>
              <a:ext uri="{FF2B5EF4-FFF2-40B4-BE49-F238E27FC236}">
                <a16:creationId xmlns:a16="http://schemas.microsoft.com/office/drawing/2014/main" id="{F356AFA6-E8A7-BFC6-F71A-C1B0EFCAFC6B}"/>
              </a:ext>
            </a:extLst>
          </p:cNvPr>
          <p:cNvPicPr>
            <a:picLocks noChangeAspect="1"/>
          </p:cNvPicPr>
          <p:nvPr/>
        </p:nvPicPr>
        <p:blipFill>
          <a:blip r:embed="rId6"/>
          <a:stretch>
            <a:fillRect/>
          </a:stretch>
        </p:blipFill>
        <p:spPr>
          <a:xfrm>
            <a:off x="5280660" y="1554480"/>
            <a:ext cx="731520" cy="746760"/>
          </a:xfrm>
          <a:prstGeom prst="rect">
            <a:avLst/>
          </a:prstGeom>
        </p:spPr>
      </p:pic>
      <p:pic>
        <p:nvPicPr>
          <p:cNvPr id="10" name="Picture 55">
            <a:extLst>
              <a:ext uri="{FF2B5EF4-FFF2-40B4-BE49-F238E27FC236}">
                <a16:creationId xmlns:a16="http://schemas.microsoft.com/office/drawing/2014/main" id="{5237C9B8-63AB-880D-1AF2-60CDAD3510BC}"/>
              </a:ext>
            </a:extLst>
          </p:cNvPr>
          <p:cNvPicPr>
            <a:picLocks noChangeAspect="1"/>
          </p:cNvPicPr>
          <p:nvPr/>
        </p:nvPicPr>
        <p:blipFill>
          <a:blip r:embed="rId7"/>
          <a:stretch>
            <a:fillRect/>
          </a:stretch>
        </p:blipFill>
        <p:spPr>
          <a:xfrm>
            <a:off x="5821680" y="4297679"/>
            <a:ext cx="731520" cy="746760"/>
          </a:xfrm>
          <a:prstGeom prst="rect">
            <a:avLst/>
          </a:prstGeom>
        </p:spPr>
      </p:pic>
      <p:pic>
        <p:nvPicPr>
          <p:cNvPr id="11" name="Picture 56">
            <a:extLst>
              <a:ext uri="{FF2B5EF4-FFF2-40B4-BE49-F238E27FC236}">
                <a16:creationId xmlns:a16="http://schemas.microsoft.com/office/drawing/2014/main" id="{97D2771E-1DA0-FD59-4C34-7B41644A1594}"/>
              </a:ext>
            </a:extLst>
          </p:cNvPr>
          <p:cNvPicPr>
            <a:picLocks noChangeAspect="1"/>
          </p:cNvPicPr>
          <p:nvPr/>
        </p:nvPicPr>
        <p:blipFill>
          <a:blip r:embed="rId8"/>
          <a:stretch>
            <a:fillRect/>
          </a:stretch>
        </p:blipFill>
        <p:spPr>
          <a:xfrm>
            <a:off x="6850380" y="4297679"/>
            <a:ext cx="746760" cy="746760"/>
          </a:xfrm>
          <a:prstGeom prst="rect">
            <a:avLst/>
          </a:prstGeom>
        </p:spPr>
      </p:pic>
      <p:pic>
        <p:nvPicPr>
          <p:cNvPr id="12" name="Picture 57">
            <a:extLst>
              <a:ext uri="{FF2B5EF4-FFF2-40B4-BE49-F238E27FC236}">
                <a16:creationId xmlns:a16="http://schemas.microsoft.com/office/drawing/2014/main" id="{63562E43-A182-A2A3-1329-6EF3F51A3C60}"/>
              </a:ext>
            </a:extLst>
          </p:cNvPr>
          <p:cNvPicPr>
            <a:picLocks noChangeAspect="1"/>
          </p:cNvPicPr>
          <p:nvPr/>
        </p:nvPicPr>
        <p:blipFill>
          <a:blip r:embed="rId9"/>
          <a:stretch>
            <a:fillRect/>
          </a:stretch>
        </p:blipFill>
        <p:spPr>
          <a:xfrm>
            <a:off x="4754879" y="4312920"/>
            <a:ext cx="746760" cy="746760"/>
          </a:xfrm>
          <a:prstGeom prst="rect">
            <a:avLst/>
          </a:prstGeom>
        </p:spPr>
      </p:pic>
      <p:pic>
        <p:nvPicPr>
          <p:cNvPr id="13" name="Picture 58">
            <a:extLst>
              <a:ext uri="{FF2B5EF4-FFF2-40B4-BE49-F238E27FC236}">
                <a16:creationId xmlns:a16="http://schemas.microsoft.com/office/drawing/2014/main" id="{7EDB8E66-B516-2C58-63C5-549B8914CA42}"/>
              </a:ext>
            </a:extLst>
          </p:cNvPr>
          <p:cNvPicPr>
            <a:picLocks noChangeAspect="1"/>
          </p:cNvPicPr>
          <p:nvPr/>
        </p:nvPicPr>
        <p:blipFill>
          <a:blip r:embed="rId10"/>
          <a:stretch>
            <a:fillRect/>
          </a:stretch>
        </p:blipFill>
        <p:spPr>
          <a:xfrm>
            <a:off x="8907780" y="4297679"/>
            <a:ext cx="746760" cy="746760"/>
          </a:xfrm>
          <a:prstGeom prst="rect">
            <a:avLst/>
          </a:prstGeom>
        </p:spPr>
      </p:pic>
      <p:pic>
        <p:nvPicPr>
          <p:cNvPr id="14" name="Picture 59">
            <a:extLst>
              <a:ext uri="{FF2B5EF4-FFF2-40B4-BE49-F238E27FC236}">
                <a16:creationId xmlns:a16="http://schemas.microsoft.com/office/drawing/2014/main" id="{F1804C68-259C-FA84-2252-29127933AD03}"/>
              </a:ext>
            </a:extLst>
          </p:cNvPr>
          <p:cNvPicPr>
            <a:picLocks noChangeAspect="1"/>
          </p:cNvPicPr>
          <p:nvPr/>
        </p:nvPicPr>
        <p:blipFill>
          <a:blip r:embed="rId11"/>
          <a:stretch>
            <a:fillRect/>
          </a:stretch>
        </p:blipFill>
        <p:spPr>
          <a:xfrm>
            <a:off x="7879080" y="4297679"/>
            <a:ext cx="746760" cy="746760"/>
          </a:xfrm>
          <a:prstGeom prst="rect">
            <a:avLst/>
          </a:prstGeom>
        </p:spPr>
      </p:pic>
      <p:pic>
        <p:nvPicPr>
          <p:cNvPr id="15" name="Picture 60">
            <a:extLst>
              <a:ext uri="{FF2B5EF4-FFF2-40B4-BE49-F238E27FC236}">
                <a16:creationId xmlns:a16="http://schemas.microsoft.com/office/drawing/2014/main" id="{A268948E-63AA-A058-DFA8-7A4B303E7E48}"/>
              </a:ext>
            </a:extLst>
          </p:cNvPr>
          <p:cNvPicPr>
            <a:picLocks noChangeAspect="1"/>
          </p:cNvPicPr>
          <p:nvPr/>
        </p:nvPicPr>
        <p:blipFill>
          <a:blip r:embed="rId12"/>
          <a:stretch>
            <a:fillRect/>
          </a:stretch>
        </p:blipFill>
        <p:spPr>
          <a:xfrm>
            <a:off x="9441180" y="1569720"/>
            <a:ext cx="746760" cy="746760"/>
          </a:xfrm>
          <a:prstGeom prst="rect">
            <a:avLst/>
          </a:prstGeom>
        </p:spPr>
      </p:pic>
      <p:pic>
        <p:nvPicPr>
          <p:cNvPr id="16" name="Picture 61">
            <a:extLst>
              <a:ext uri="{FF2B5EF4-FFF2-40B4-BE49-F238E27FC236}">
                <a16:creationId xmlns:a16="http://schemas.microsoft.com/office/drawing/2014/main" id="{F5C5239D-BFD3-464E-FA24-B75C281E403C}"/>
              </a:ext>
            </a:extLst>
          </p:cNvPr>
          <p:cNvPicPr>
            <a:picLocks noChangeAspect="1"/>
          </p:cNvPicPr>
          <p:nvPr/>
        </p:nvPicPr>
        <p:blipFill>
          <a:blip r:embed="rId13"/>
          <a:stretch>
            <a:fillRect/>
          </a:stretch>
        </p:blipFill>
        <p:spPr>
          <a:xfrm>
            <a:off x="2545080" y="2865120"/>
            <a:ext cx="746760" cy="746760"/>
          </a:xfrm>
          <a:prstGeom prst="rect">
            <a:avLst/>
          </a:prstGeom>
        </p:spPr>
      </p:pic>
      <p:pic>
        <p:nvPicPr>
          <p:cNvPr id="17" name="Picture 62">
            <a:extLst>
              <a:ext uri="{FF2B5EF4-FFF2-40B4-BE49-F238E27FC236}">
                <a16:creationId xmlns:a16="http://schemas.microsoft.com/office/drawing/2014/main" id="{559D3432-4E71-52AA-B928-4581DDFE5907}"/>
              </a:ext>
            </a:extLst>
          </p:cNvPr>
          <p:cNvPicPr>
            <a:picLocks noChangeAspect="1"/>
          </p:cNvPicPr>
          <p:nvPr/>
        </p:nvPicPr>
        <p:blipFill>
          <a:blip r:embed="rId14"/>
          <a:stretch>
            <a:fillRect/>
          </a:stretch>
        </p:blipFill>
        <p:spPr>
          <a:xfrm>
            <a:off x="5669280" y="2880360"/>
            <a:ext cx="746760" cy="731520"/>
          </a:xfrm>
          <a:prstGeom prst="rect">
            <a:avLst/>
          </a:prstGeom>
        </p:spPr>
      </p:pic>
      <p:pic>
        <p:nvPicPr>
          <p:cNvPr id="18" name="Picture 63">
            <a:extLst>
              <a:ext uri="{FF2B5EF4-FFF2-40B4-BE49-F238E27FC236}">
                <a16:creationId xmlns:a16="http://schemas.microsoft.com/office/drawing/2014/main" id="{66E779CC-AD8C-65B0-7729-C8D40D63635C}"/>
              </a:ext>
            </a:extLst>
          </p:cNvPr>
          <p:cNvPicPr>
            <a:picLocks noChangeAspect="1"/>
          </p:cNvPicPr>
          <p:nvPr/>
        </p:nvPicPr>
        <p:blipFill>
          <a:blip r:embed="rId15"/>
          <a:stretch>
            <a:fillRect/>
          </a:stretch>
        </p:blipFill>
        <p:spPr>
          <a:xfrm>
            <a:off x="4632960" y="2880360"/>
            <a:ext cx="731520" cy="731520"/>
          </a:xfrm>
          <a:prstGeom prst="rect">
            <a:avLst/>
          </a:prstGeom>
        </p:spPr>
      </p:pic>
      <p:pic>
        <p:nvPicPr>
          <p:cNvPr id="19" name="Picture 64">
            <a:extLst>
              <a:ext uri="{FF2B5EF4-FFF2-40B4-BE49-F238E27FC236}">
                <a16:creationId xmlns:a16="http://schemas.microsoft.com/office/drawing/2014/main" id="{D4B8271B-1B6A-6BDD-07F2-D4B9E8D0129F}"/>
              </a:ext>
            </a:extLst>
          </p:cNvPr>
          <p:cNvPicPr>
            <a:picLocks noChangeAspect="1"/>
          </p:cNvPicPr>
          <p:nvPr/>
        </p:nvPicPr>
        <p:blipFill>
          <a:blip r:embed="rId16"/>
          <a:stretch>
            <a:fillRect/>
          </a:stretch>
        </p:blipFill>
        <p:spPr>
          <a:xfrm>
            <a:off x="3589020" y="2880360"/>
            <a:ext cx="746760" cy="731520"/>
          </a:xfrm>
          <a:prstGeom prst="rect">
            <a:avLst/>
          </a:prstGeom>
        </p:spPr>
      </p:pic>
      <p:pic>
        <p:nvPicPr>
          <p:cNvPr id="20" name="Picture 65">
            <a:extLst>
              <a:ext uri="{FF2B5EF4-FFF2-40B4-BE49-F238E27FC236}">
                <a16:creationId xmlns:a16="http://schemas.microsoft.com/office/drawing/2014/main" id="{6CA576B0-753F-33D1-011C-2ED8271BDF7A}"/>
              </a:ext>
            </a:extLst>
          </p:cNvPr>
          <p:cNvPicPr>
            <a:picLocks noChangeAspect="1"/>
          </p:cNvPicPr>
          <p:nvPr/>
        </p:nvPicPr>
        <p:blipFill>
          <a:blip r:embed="rId17"/>
          <a:stretch>
            <a:fillRect/>
          </a:stretch>
        </p:blipFill>
        <p:spPr>
          <a:xfrm>
            <a:off x="6697980" y="2880360"/>
            <a:ext cx="746760" cy="731520"/>
          </a:xfrm>
          <a:prstGeom prst="rect">
            <a:avLst/>
          </a:prstGeom>
        </p:spPr>
      </p:pic>
      <p:pic>
        <p:nvPicPr>
          <p:cNvPr id="21" name="Picture 66">
            <a:extLst>
              <a:ext uri="{FF2B5EF4-FFF2-40B4-BE49-F238E27FC236}">
                <a16:creationId xmlns:a16="http://schemas.microsoft.com/office/drawing/2014/main" id="{91F45A1F-FF61-237C-0728-67752DF2AA80}"/>
              </a:ext>
            </a:extLst>
          </p:cNvPr>
          <p:cNvPicPr>
            <a:picLocks noChangeAspect="1"/>
          </p:cNvPicPr>
          <p:nvPr/>
        </p:nvPicPr>
        <p:blipFill>
          <a:blip r:embed="rId18"/>
          <a:stretch>
            <a:fillRect/>
          </a:stretch>
        </p:blipFill>
        <p:spPr>
          <a:xfrm>
            <a:off x="7741920" y="2880360"/>
            <a:ext cx="746760" cy="731520"/>
          </a:xfrm>
          <a:prstGeom prst="rect">
            <a:avLst/>
          </a:prstGeom>
        </p:spPr>
      </p:pic>
      <p:pic>
        <p:nvPicPr>
          <p:cNvPr id="22" name="Picture 67">
            <a:extLst>
              <a:ext uri="{FF2B5EF4-FFF2-40B4-BE49-F238E27FC236}">
                <a16:creationId xmlns:a16="http://schemas.microsoft.com/office/drawing/2014/main" id="{410FABD4-82EF-33BE-CD74-FBA80759BAB5}"/>
              </a:ext>
            </a:extLst>
          </p:cNvPr>
          <p:cNvPicPr>
            <a:picLocks noChangeAspect="1"/>
          </p:cNvPicPr>
          <p:nvPr/>
        </p:nvPicPr>
        <p:blipFill>
          <a:blip r:embed="rId19"/>
          <a:stretch>
            <a:fillRect/>
          </a:stretch>
        </p:blipFill>
        <p:spPr>
          <a:xfrm>
            <a:off x="8785859" y="2880360"/>
            <a:ext cx="739140" cy="731520"/>
          </a:xfrm>
          <a:prstGeom prst="rect">
            <a:avLst/>
          </a:prstGeom>
        </p:spPr>
      </p:pic>
      <p:pic>
        <p:nvPicPr>
          <p:cNvPr id="23" name="Picture 68">
            <a:extLst>
              <a:ext uri="{FF2B5EF4-FFF2-40B4-BE49-F238E27FC236}">
                <a16:creationId xmlns:a16="http://schemas.microsoft.com/office/drawing/2014/main" id="{25319BC9-4584-C4C0-C255-B4DB260A1ADC}"/>
              </a:ext>
            </a:extLst>
          </p:cNvPr>
          <p:cNvPicPr>
            <a:picLocks noChangeAspect="1"/>
          </p:cNvPicPr>
          <p:nvPr/>
        </p:nvPicPr>
        <p:blipFill>
          <a:blip r:embed="rId20"/>
          <a:stretch>
            <a:fillRect/>
          </a:stretch>
        </p:blipFill>
        <p:spPr>
          <a:xfrm>
            <a:off x="1592580" y="2865120"/>
            <a:ext cx="746760" cy="746760"/>
          </a:xfrm>
          <a:prstGeom prst="rect">
            <a:avLst/>
          </a:prstGeom>
        </p:spPr>
      </p:pic>
      <p:pic>
        <p:nvPicPr>
          <p:cNvPr id="24" name="Picture 69">
            <a:extLst>
              <a:ext uri="{FF2B5EF4-FFF2-40B4-BE49-F238E27FC236}">
                <a16:creationId xmlns:a16="http://schemas.microsoft.com/office/drawing/2014/main" id="{9CF8C989-8DA7-32AB-D461-2C4D162228A3}"/>
              </a:ext>
            </a:extLst>
          </p:cNvPr>
          <p:cNvPicPr>
            <a:picLocks noChangeAspect="1"/>
          </p:cNvPicPr>
          <p:nvPr/>
        </p:nvPicPr>
        <p:blipFill>
          <a:blip r:embed="rId21"/>
          <a:stretch>
            <a:fillRect/>
          </a:stretch>
        </p:blipFill>
        <p:spPr>
          <a:xfrm>
            <a:off x="7322820" y="1584960"/>
            <a:ext cx="746760" cy="731520"/>
          </a:xfrm>
          <a:prstGeom prst="rect">
            <a:avLst/>
          </a:prstGeom>
        </p:spPr>
      </p:pic>
      <p:pic>
        <p:nvPicPr>
          <p:cNvPr id="25" name="Picture 70">
            <a:extLst>
              <a:ext uri="{FF2B5EF4-FFF2-40B4-BE49-F238E27FC236}">
                <a16:creationId xmlns:a16="http://schemas.microsoft.com/office/drawing/2014/main" id="{93610F5C-153E-4915-AF39-6A8B758CEC11}"/>
              </a:ext>
            </a:extLst>
          </p:cNvPr>
          <p:cNvPicPr>
            <a:picLocks noChangeAspect="1"/>
          </p:cNvPicPr>
          <p:nvPr/>
        </p:nvPicPr>
        <p:blipFill>
          <a:blip r:embed="rId22"/>
          <a:stretch>
            <a:fillRect/>
          </a:stretch>
        </p:blipFill>
        <p:spPr>
          <a:xfrm>
            <a:off x="1607820" y="4297679"/>
            <a:ext cx="746760" cy="746760"/>
          </a:xfrm>
          <a:prstGeom prst="rect">
            <a:avLst/>
          </a:prstGeom>
        </p:spPr>
      </p:pic>
      <p:pic>
        <p:nvPicPr>
          <p:cNvPr id="26" name="Picture 71">
            <a:extLst>
              <a:ext uri="{FF2B5EF4-FFF2-40B4-BE49-F238E27FC236}">
                <a16:creationId xmlns:a16="http://schemas.microsoft.com/office/drawing/2014/main" id="{E27D2063-59B3-9941-2462-F281E5341EB2}"/>
              </a:ext>
            </a:extLst>
          </p:cNvPr>
          <p:cNvPicPr>
            <a:picLocks noChangeAspect="1"/>
          </p:cNvPicPr>
          <p:nvPr/>
        </p:nvPicPr>
        <p:blipFill>
          <a:blip r:embed="rId23"/>
          <a:stretch>
            <a:fillRect/>
          </a:stretch>
        </p:blipFill>
        <p:spPr>
          <a:xfrm>
            <a:off x="2651760" y="4297679"/>
            <a:ext cx="731520" cy="746760"/>
          </a:xfrm>
          <a:prstGeom prst="rect">
            <a:avLst/>
          </a:prstGeom>
        </p:spPr>
      </p:pic>
      <p:pic>
        <p:nvPicPr>
          <p:cNvPr id="27" name="Picture 72">
            <a:extLst>
              <a:ext uri="{FF2B5EF4-FFF2-40B4-BE49-F238E27FC236}">
                <a16:creationId xmlns:a16="http://schemas.microsoft.com/office/drawing/2014/main" id="{B03F2458-CC00-D800-5F6A-8C76485685F9}"/>
              </a:ext>
            </a:extLst>
          </p:cNvPr>
          <p:cNvPicPr>
            <a:picLocks noChangeAspect="1"/>
          </p:cNvPicPr>
          <p:nvPr/>
        </p:nvPicPr>
        <p:blipFill>
          <a:blip r:embed="rId24"/>
          <a:stretch>
            <a:fillRect/>
          </a:stretch>
        </p:blipFill>
        <p:spPr>
          <a:xfrm>
            <a:off x="3688079" y="4297679"/>
            <a:ext cx="746760" cy="746760"/>
          </a:xfrm>
          <a:prstGeom prst="rect">
            <a:avLst/>
          </a:prstGeom>
        </p:spPr>
      </p:pic>
      <p:pic>
        <p:nvPicPr>
          <p:cNvPr id="28" name="Picture 73">
            <a:extLst>
              <a:ext uri="{FF2B5EF4-FFF2-40B4-BE49-F238E27FC236}">
                <a16:creationId xmlns:a16="http://schemas.microsoft.com/office/drawing/2014/main" id="{63406056-3519-2872-2C55-22AFEA5B4C36}"/>
              </a:ext>
            </a:extLst>
          </p:cNvPr>
          <p:cNvPicPr>
            <a:picLocks noChangeAspect="1"/>
          </p:cNvPicPr>
          <p:nvPr/>
        </p:nvPicPr>
        <p:blipFill>
          <a:blip r:embed="rId25"/>
          <a:stretch>
            <a:fillRect/>
          </a:stretch>
        </p:blipFill>
        <p:spPr>
          <a:xfrm>
            <a:off x="6278880" y="1569720"/>
            <a:ext cx="746760" cy="746760"/>
          </a:xfrm>
          <a:prstGeom prst="rect">
            <a:avLst/>
          </a:prstGeom>
        </p:spPr>
      </p:pic>
      <p:pic>
        <p:nvPicPr>
          <p:cNvPr id="29" name="Picture 74">
            <a:extLst>
              <a:ext uri="{FF2B5EF4-FFF2-40B4-BE49-F238E27FC236}">
                <a16:creationId xmlns:a16="http://schemas.microsoft.com/office/drawing/2014/main" id="{5E2FF3D0-9E2E-E3A0-8607-18CB225B46C4}"/>
              </a:ext>
            </a:extLst>
          </p:cNvPr>
          <p:cNvPicPr>
            <a:picLocks noChangeAspect="1"/>
          </p:cNvPicPr>
          <p:nvPr/>
        </p:nvPicPr>
        <p:blipFill>
          <a:blip r:embed="rId26"/>
          <a:stretch>
            <a:fillRect/>
          </a:stretch>
        </p:blipFill>
        <p:spPr>
          <a:xfrm>
            <a:off x="8336280" y="1569720"/>
            <a:ext cx="746760" cy="746760"/>
          </a:xfrm>
          <a:prstGeom prst="rect">
            <a:avLst/>
          </a:prstGeom>
        </p:spPr>
      </p:pic>
      <p:sp>
        <p:nvSpPr>
          <p:cNvPr id="30" name="TextBox 75">
            <a:extLst>
              <a:ext uri="{FF2B5EF4-FFF2-40B4-BE49-F238E27FC236}">
                <a16:creationId xmlns:a16="http://schemas.microsoft.com/office/drawing/2014/main" id="{E0EA794C-BCE3-32E5-6B3C-22F0357A40F1}"/>
              </a:ext>
            </a:extLst>
          </p:cNvPr>
          <p:cNvSpPr txBox="1"/>
          <p:nvPr/>
        </p:nvSpPr>
        <p:spPr>
          <a:xfrm>
            <a:off x="1202257" y="2348334"/>
            <a:ext cx="971701" cy="1653609"/>
          </a:xfrm>
          <a:prstGeom prst="rect">
            <a:avLst/>
          </a:prstGeom>
          <a:noFill/>
        </p:spPr>
        <p:txBody>
          <a:bodyPr wrap="square" lIns="0" tIns="0" rIns="0" bIns="0" rtlCol="0">
            <a:spAutoFit/>
          </a:bodyPr>
          <a:lstStyle/>
          <a:p>
            <a:pPr latinLnBrk="0"/>
            <a:r>
              <a:rPr lang="en-US" altLang="zh-CN" sz="1000" b="1" spc="-1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10" dirty="0">
                <a:solidFill>
                  <a:srgbClr val="434747"/>
                </a:solidFill>
                <a:latin typeface="Calibri"/>
                <a:ea typeface="Calibri"/>
              </a:rPr>
              <a:t>EC2</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14"/>
              </a:lnSpc>
            </a:pPr>
            <a:endParaRPr lang="en-US" dirty="0">
              <a:solidFill>
                <a:prstClr val="black"/>
              </a:solidFill>
              <a:latin typeface="Calibri"/>
            </a:endParaRPr>
          </a:p>
          <a:p>
            <a:pPr indent="530424" latinLnBrk="0"/>
            <a:r>
              <a:rPr lang="en-US" altLang="zh-CN" sz="1000" b="1" spc="-20" dirty="0">
                <a:solidFill>
                  <a:srgbClr val="434747"/>
                </a:solidFill>
                <a:latin typeface="Calibri"/>
                <a:ea typeface="Calibri"/>
              </a:rPr>
              <a:t>Ama</a:t>
            </a:r>
            <a:r>
              <a:rPr lang="en-US" altLang="zh-CN" sz="1000" b="1" spc="-10" dirty="0">
                <a:solidFill>
                  <a:srgbClr val="434747"/>
                </a:solidFill>
                <a:latin typeface="Calibri"/>
                <a:ea typeface="Calibri"/>
              </a:rPr>
              <a:t>zon</a:t>
            </a:r>
          </a:p>
          <a:p>
            <a:pPr indent="653487" latinLnBrk="0"/>
            <a:r>
              <a:rPr lang="en-US" altLang="zh-CN" sz="1000" b="1" spc="-5" dirty="0">
                <a:solidFill>
                  <a:srgbClr val="434747"/>
                </a:solidFill>
                <a:latin typeface="Calibri"/>
                <a:ea typeface="Calibri"/>
              </a:rPr>
              <a:t>SES</a:t>
            </a:r>
          </a:p>
        </p:txBody>
      </p:sp>
      <p:sp>
        <p:nvSpPr>
          <p:cNvPr id="31" name="TextBox 76">
            <a:extLst>
              <a:ext uri="{FF2B5EF4-FFF2-40B4-BE49-F238E27FC236}">
                <a16:creationId xmlns:a16="http://schemas.microsoft.com/office/drawing/2014/main" id="{A63E11F8-5F58-CCBD-0DC3-1C27929E4308}"/>
              </a:ext>
            </a:extLst>
          </p:cNvPr>
          <p:cNvSpPr txBox="1"/>
          <p:nvPr/>
        </p:nvSpPr>
        <p:spPr>
          <a:xfrm>
            <a:off x="2164534" y="2347957"/>
            <a:ext cx="938799"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ECR</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97522"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06297" latinLnBrk="0"/>
            <a:r>
              <a:rPr lang="en-US" altLang="zh-CN" sz="1000" b="1" spc="-10" dirty="0">
                <a:solidFill>
                  <a:srgbClr val="434747"/>
                </a:solidFill>
                <a:latin typeface="Calibri"/>
                <a:ea typeface="Calibri"/>
              </a:rPr>
              <a:t>RDS</a:t>
            </a:r>
          </a:p>
        </p:txBody>
      </p:sp>
      <p:sp>
        <p:nvSpPr>
          <p:cNvPr id="32" name="TextBox 77">
            <a:extLst>
              <a:ext uri="{FF2B5EF4-FFF2-40B4-BE49-F238E27FC236}">
                <a16:creationId xmlns:a16="http://schemas.microsoft.com/office/drawing/2014/main" id="{9A05585F-2BF9-AD4B-8B49-BE06CC050884}"/>
              </a:ext>
            </a:extLst>
          </p:cNvPr>
          <p:cNvSpPr txBox="1"/>
          <p:nvPr/>
        </p:nvSpPr>
        <p:spPr>
          <a:xfrm>
            <a:off x="3230688" y="2347957"/>
            <a:ext cx="878636" cy="1666179"/>
          </a:xfrm>
          <a:prstGeom prst="rect">
            <a:avLst/>
          </a:prstGeom>
          <a:noFill/>
        </p:spPr>
        <p:txBody>
          <a:bodyPr wrap="square" lIns="0" tIns="0" rIns="0" bIns="0" rtlCol="0">
            <a:spAutoFit/>
          </a:bodyPr>
          <a:lstStyle/>
          <a:p>
            <a:pPr latinLnBrk="0">
              <a:lnSpc>
                <a:spcPct val="101666"/>
              </a:lnSpc>
            </a:pPr>
            <a:r>
              <a:rPr lang="en-US" altLang="zh-CN" sz="1000" b="1" spc="-5"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ECS</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489"/>
              </a:lnSpc>
            </a:pPr>
            <a:endParaRPr lang="en-US" dirty="0">
              <a:solidFill>
                <a:prstClr val="black"/>
              </a:solidFill>
              <a:latin typeface="Calibri"/>
            </a:endParaRPr>
          </a:p>
          <a:p>
            <a:pPr indent="437359"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469935" latinLnBrk="0"/>
            <a:r>
              <a:rPr lang="en-US" altLang="zh-CN" sz="1000" b="1" spc="-10" dirty="0">
                <a:solidFill>
                  <a:srgbClr val="434747"/>
                </a:solidFill>
                <a:latin typeface="Calibri"/>
                <a:ea typeface="Calibri"/>
              </a:rPr>
              <a:t>Aur</a:t>
            </a:r>
            <a:r>
              <a:rPr lang="en-US" altLang="zh-CN" sz="1000" b="1" dirty="0">
                <a:solidFill>
                  <a:srgbClr val="434747"/>
                </a:solidFill>
                <a:latin typeface="Calibri"/>
                <a:ea typeface="Calibri"/>
              </a:rPr>
              <a:t>ora</a:t>
            </a:r>
          </a:p>
        </p:txBody>
      </p:sp>
      <p:sp>
        <p:nvSpPr>
          <p:cNvPr id="33" name="TextBox 78">
            <a:extLst>
              <a:ext uri="{FF2B5EF4-FFF2-40B4-BE49-F238E27FC236}">
                <a16:creationId xmlns:a16="http://schemas.microsoft.com/office/drawing/2014/main" id="{D22B7A09-F801-D187-6758-B656D613E7B2}"/>
              </a:ext>
            </a:extLst>
          </p:cNvPr>
          <p:cNvSpPr txBox="1"/>
          <p:nvPr/>
        </p:nvSpPr>
        <p:spPr>
          <a:xfrm>
            <a:off x="4307390" y="2349272"/>
            <a:ext cx="889609" cy="1664864"/>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Elastic</a:t>
            </a:r>
          </a:p>
          <a:p>
            <a:pPr indent="50800" latinLnBrk="0"/>
            <a:r>
              <a:rPr lang="en-US" altLang="zh-CN" sz="1000" b="1" spc="-5" dirty="0">
                <a:solidFill>
                  <a:srgbClr val="434747"/>
                </a:solidFill>
                <a:latin typeface="Calibri"/>
                <a:ea typeface="Calibri"/>
              </a:rPr>
              <a:t>Bea</a:t>
            </a:r>
            <a:r>
              <a:rPr lang="en-US" altLang="zh-CN" sz="1000" b="1" dirty="0">
                <a:solidFill>
                  <a:srgbClr val="434747"/>
                </a:solidFill>
                <a:latin typeface="Calibri"/>
                <a:ea typeface="Calibri"/>
              </a:rPr>
              <a:t>nstalk</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366617"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284892" latinLnBrk="0"/>
            <a:r>
              <a:rPr lang="en-US" altLang="zh-CN" sz="1000" b="1" spc="-5" dirty="0">
                <a:solidFill>
                  <a:srgbClr val="434747"/>
                </a:solidFill>
                <a:latin typeface="Calibri"/>
                <a:ea typeface="Calibri"/>
              </a:rPr>
              <a:t>Dynam</a:t>
            </a:r>
            <a:r>
              <a:rPr lang="en-US" altLang="zh-CN" sz="1000" b="1" dirty="0">
                <a:solidFill>
                  <a:srgbClr val="434747"/>
                </a:solidFill>
                <a:latin typeface="Calibri"/>
                <a:ea typeface="Calibri"/>
              </a:rPr>
              <a:t>oDB</a:t>
            </a:r>
          </a:p>
        </p:txBody>
      </p:sp>
      <p:sp>
        <p:nvSpPr>
          <p:cNvPr id="34" name="TextBox 79">
            <a:extLst>
              <a:ext uri="{FF2B5EF4-FFF2-40B4-BE49-F238E27FC236}">
                <a16:creationId xmlns:a16="http://schemas.microsoft.com/office/drawing/2014/main" id="{B7BCDF0A-F15B-2AA4-B92C-51803CF66432}"/>
              </a:ext>
            </a:extLst>
          </p:cNvPr>
          <p:cNvSpPr txBox="1"/>
          <p:nvPr/>
        </p:nvSpPr>
        <p:spPr>
          <a:xfrm>
            <a:off x="5469253" y="2349272"/>
            <a:ext cx="798914" cy="1664864"/>
          </a:xfrm>
          <a:prstGeom prst="rect">
            <a:avLst/>
          </a:prstGeom>
          <a:noFill/>
        </p:spPr>
        <p:txBody>
          <a:bodyPr wrap="square" lIns="0" tIns="0" rIns="0" bIns="0" rtlCol="0">
            <a:spAutoFit/>
          </a:bodyPr>
          <a:lstStyle/>
          <a:p>
            <a:pPr indent="82550"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Lamb</a:t>
            </a:r>
            <a:r>
              <a:rPr lang="en-US" altLang="zh-CN" sz="1000" b="1" dirty="0">
                <a:solidFill>
                  <a:srgbClr val="434747"/>
                </a:solidFill>
                <a:latin typeface="Calibri"/>
                <a:ea typeface="Calibri"/>
              </a:rPr>
              <a:t>da</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94"/>
              </a:lnSpc>
            </a:pPr>
            <a:endParaRPr lang="en-US" dirty="0">
              <a:solidFill>
                <a:prstClr val="black"/>
              </a:solidFill>
              <a:latin typeface="Calibri"/>
            </a:endParaRPr>
          </a:p>
          <a:p>
            <a:pPr indent="27365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90277" latinLnBrk="0"/>
            <a:r>
              <a:rPr lang="en-US" altLang="zh-CN" sz="1000" b="1" spc="-5" dirty="0">
                <a:solidFill>
                  <a:srgbClr val="434747"/>
                </a:solidFill>
                <a:latin typeface="Calibri"/>
                <a:ea typeface="Calibri"/>
              </a:rPr>
              <a:t>Elas</a:t>
            </a:r>
            <a:r>
              <a:rPr lang="en-US" altLang="zh-CN" sz="1000" b="1" dirty="0">
                <a:solidFill>
                  <a:srgbClr val="434747"/>
                </a:solidFill>
                <a:latin typeface="Calibri"/>
                <a:ea typeface="Calibri"/>
              </a:rPr>
              <a:t>tiCache</a:t>
            </a:r>
          </a:p>
        </p:txBody>
      </p:sp>
      <p:sp>
        <p:nvSpPr>
          <p:cNvPr id="35" name="TextBox 80">
            <a:extLst>
              <a:ext uri="{FF2B5EF4-FFF2-40B4-BE49-F238E27FC236}">
                <a16:creationId xmlns:a16="http://schemas.microsoft.com/office/drawing/2014/main" id="{A88DAC6A-899B-AB52-CE5B-1430355346F6}"/>
              </a:ext>
            </a:extLst>
          </p:cNvPr>
          <p:cNvSpPr txBox="1"/>
          <p:nvPr/>
        </p:nvSpPr>
        <p:spPr>
          <a:xfrm>
            <a:off x="6317856" y="2440053"/>
            <a:ext cx="943300" cy="1596076"/>
          </a:xfrm>
          <a:prstGeom prst="rect">
            <a:avLst/>
          </a:prstGeom>
          <a:noFill/>
        </p:spPr>
        <p:txBody>
          <a:bodyPr wrap="square" lIns="0" tIns="0" rIns="0" bIns="0" rtlCol="0">
            <a:spAutoFit/>
          </a:bodyPr>
          <a:lstStyle/>
          <a:p>
            <a:pPr latinLnBrk="0">
              <a:lnSpc>
                <a:spcPct val="101666"/>
              </a:lnSpc>
            </a:pPr>
            <a:r>
              <a:rPr lang="en-US" altLang="zh-CN" sz="1000" b="1" dirty="0">
                <a:solidFill>
                  <a:srgbClr val="434747"/>
                </a:solidFill>
                <a:latin typeface="Calibri"/>
                <a:ea typeface="Calibri"/>
              </a:rPr>
              <a:t>Auto</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Scaling</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939"/>
              </a:lnSpc>
            </a:pPr>
            <a:endParaRPr lang="en-US" dirty="0">
              <a:solidFill>
                <a:prstClr val="black"/>
              </a:solidFill>
              <a:latin typeface="Calibri"/>
            </a:endParaRPr>
          </a:p>
          <a:p>
            <a:pPr indent="502023"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612386" latinLnBrk="0"/>
            <a:r>
              <a:rPr lang="en-US" altLang="zh-CN" sz="1000" b="1" spc="-5" dirty="0">
                <a:solidFill>
                  <a:srgbClr val="434747"/>
                </a:solidFill>
                <a:latin typeface="Calibri"/>
                <a:ea typeface="Calibri"/>
              </a:rPr>
              <a:t>SQS</a:t>
            </a:r>
          </a:p>
        </p:txBody>
      </p:sp>
      <p:sp>
        <p:nvSpPr>
          <p:cNvPr id="36" name="TextBox 81">
            <a:extLst>
              <a:ext uri="{FF2B5EF4-FFF2-40B4-BE49-F238E27FC236}">
                <a16:creationId xmlns:a16="http://schemas.microsoft.com/office/drawing/2014/main" id="{3CB449BD-1C7A-68C2-AE5A-DE5FF523827A}"/>
              </a:ext>
            </a:extLst>
          </p:cNvPr>
          <p:cNvSpPr txBox="1"/>
          <p:nvPr/>
        </p:nvSpPr>
        <p:spPr>
          <a:xfrm>
            <a:off x="7585057" y="2387581"/>
            <a:ext cx="347474" cy="154939"/>
          </a:xfrm>
          <a:prstGeom prst="rect">
            <a:avLst/>
          </a:prstGeom>
          <a:noFill/>
        </p:spPr>
        <p:txBody>
          <a:bodyPr wrap="square" lIns="0" tIns="0" rIns="0" bIns="0" rtlCol="0">
            <a:spAutoFit/>
          </a:bodyPr>
          <a:lstStyle/>
          <a:p>
            <a:pPr latinLnBrk="0">
              <a:lnSpc>
                <a:spcPct val="101666"/>
              </a:lnSpc>
            </a:pPr>
            <a:r>
              <a:rPr lang="en-US" altLang="zh-CN" sz="1000" b="1" spc="-10" dirty="0">
                <a:solidFill>
                  <a:srgbClr val="434747"/>
                </a:solidFill>
                <a:latin typeface="Calibri"/>
                <a:ea typeface="Calibri"/>
              </a:rPr>
              <a:t>IAM</a:t>
            </a:r>
          </a:p>
        </p:txBody>
      </p:sp>
      <p:sp>
        <p:nvSpPr>
          <p:cNvPr id="37" name="TextBox 82">
            <a:extLst>
              <a:ext uri="{FF2B5EF4-FFF2-40B4-BE49-F238E27FC236}">
                <a16:creationId xmlns:a16="http://schemas.microsoft.com/office/drawing/2014/main" id="{4589C137-FA2F-09C3-0A46-394ECE35C5C2}"/>
              </a:ext>
            </a:extLst>
          </p:cNvPr>
          <p:cNvSpPr txBox="1"/>
          <p:nvPr/>
        </p:nvSpPr>
        <p:spPr>
          <a:xfrm>
            <a:off x="7853326" y="3708679"/>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111952" latinLnBrk="0"/>
            <a:r>
              <a:rPr lang="en-US" altLang="zh-CN" sz="1000" b="1" spc="-5" dirty="0">
                <a:solidFill>
                  <a:srgbClr val="434747"/>
                </a:solidFill>
                <a:latin typeface="Calibri"/>
                <a:ea typeface="Calibri"/>
              </a:rPr>
              <a:t>SNS</a:t>
            </a:r>
          </a:p>
        </p:txBody>
      </p:sp>
      <p:sp>
        <p:nvSpPr>
          <p:cNvPr id="38" name="TextBox 83">
            <a:extLst>
              <a:ext uri="{FF2B5EF4-FFF2-40B4-BE49-F238E27FC236}">
                <a16:creationId xmlns:a16="http://schemas.microsoft.com/office/drawing/2014/main" id="{5B76D247-3FBF-0C68-E083-238F769DA711}"/>
              </a:ext>
            </a:extLst>
          </p:cNvPr>
          <p:cNvSpPr txBox="1"/>
          <p:nvPr/>
        </p:nvSpPr>
        <p:spPr>
          <a:xfrm>
            <a:off x="8468653" y="2358415"/>
            <a:ext cx="1545773" cy="1503889"/>
          </a:xfrm>
          <a:prstGeom prst="rect">
            <a:avLst/>
          </a:prstGeom>
          <a:noFill/>
        </p:spPr>
        <p:txBody>
          <a:bodyPr wrap="square" lIns="0" tIns="0" rIns="0" bIns="0" rtlCol="0">
            <a:spAutoFit/>
          </a:bodyPr>
          <a:lstStyle/>
          <a:p>
            <a:pPr latinLnBrk="0">
              <a:tabLst>
                <a:tab pos="1104496" algn="l"/>
              </a:tabLst>
            </a:pPr>
            <a:r>
              <a:rPr lang="en-US" altLang="zh-CN" sz="1000" b="1" spc="-44" dirty="0">
                <a:solidFill>
                  <a:srgbClr val="434747"/>
                </a:solidFill>
                <a:latin typeface="Calibri"/>
                <a:ea typeface="Calibri"/>
              </a:rPr>
              <a:t>AWS</a:t>
            </a:r>
            <a:r>
              <a:rPr lang="en-US" altLang="zh-CN" sz="1000" b="1" spc="-20" dirty="0">
                <a:solidFill>
                  <a:srgbClr val="434747"/>
                </a:solidFill>
                <a:latin typeface="Calibri"/>
                <a:ea typeface="宋体" panose="02010600030101010101" pitchFamily="2" charset="-122"/>
                <a:cs typeface="Calibri"/>
              </a:rPr>
              <a:t> </a:t>
            </a:r>
            <a:r>
              <a:rPr lang="en-US" altLang="zh-CN" sz="1000" b="1" spc="-44" dirty="0">
                <a:solidFill>
                  <a:srgbClr val="434747"/>
                </a:solidFill>
                <a:latin typeface="Calibri"/>
                <a:ea typeface="Calibri"/>
              </a:rPr>
              <a:t>KMS	</a:t>
            </a:r>
            <a:r>
              <a:rPr lang="en-US" altLang="zh-CN" sz="1000" b="1" spc="-10" dirty="0">
                <a:solidFill>
                  <a:srgbClr val="434747"/>
                </a:solidFill>
                <a:latin typeface="Calibri"/>
                <a:ea typeface="Calibri"/>
              </a:rPr>
              <a:t>Amazon</a:t>
            </a:r>
          </a:p>
          <a:p>
            <a:pPr indent="1256070" latinLnBrk="0"/>
            <a:r>
              <a:rPr lang="en-US" altLang="zh-CN" sz="1000" b="1" spc="-5" dirty="0">
                <a:solidFill>
                  <a:srgbClr val="434747"/>
                </a:solidFill>
                <a:latin typeface="Calibri"/>
                <a:ea typeface="Calibri"/>
              </a:rPr>
              <a:t>S3</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214"/>
              </a:lnSpc>
            </a:pPr>
            <a:endParaRPr lang="en-US" dirty="0">
              <a:solidFill>
                <a:prstClr val="black"/>
              </a:solidFill>
              <a:latin typeface="Calibri"/>
            </a:endParaRPr>
          </a:p>
          <a:p>
            <a:pPr indent="159277" latinLnBrk="0">
              <a:lnSpc>
                <a:spcPct val="101666"/>
              </a:lnSpc>
            </a:pPr>
            <a:r>
              <a:rPr lang="en-US" altLang="zh-CN" sz="1000" b="1" dirty="0">
                <a:solidFill>
                  <a:srgbClr val="434747"/>
                </a:solidFill>
                <a:latin typeface="Calibri"/>
                <a:ea typeface="Calibri"/>
              </a:rPr>
              <a:t>AWS</a:t>
            </a:r>
            <a:r>
              <a:rPr lang="en-US" altLang="zh-CN" sz="1000" b="1"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Step</a:t>
            </a:r>
            <a:r>
              <a:rPr lang="en-US" altLang="zh-CN" sz="1000" b="1" spc="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Functions</a:t>
            </a:r>
          </a:p>
        </p:txBody>
      </p:sp>
      <p:sp>
        <p:nvSpPr>
          <p:cNvPr id="39" name="TextBox 84">
            <a:extLst>
              <a:ext uri="{FF2B5EF4-FFF2-40B4-BE49-F238E27FC236}">
                <a16:creationId xmlns:a16="http://schemas.microsoft.com/office/drawing/2014/main" id="{2491580B-B18D-91CF-EB47-D788B3570D08}"/>
              </a:ext>
            </a:extLst>
          </p:cNvPr>
          <p:cNvSpPr txBox="1"/>
          <p:nvPr/>
        </p:nvSpPr>
        <p:spPr>
          <a:xfrm>
            <a:off x="1620751" y="5104663"/>
            <a:ext cx="658827" cy="305457"/>
          </a:xfrm>
          <a:prstGeom prst="rect">
            <a:avLst/>
          </a:prstGeom>
          <a:noFill/>
        </p:spPr>
        <p:txBody>
          <a:bodyPr wrap="square" lIns="0" tIns="0" rIns="0" bIns="0" rtlCol="0">
            <a:spAutoFit/>
          </a:bodyPr>
          <a:lstStyle/>
          <a:p>
            <a:pPr indent="1087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oudWatch</a:t>
            </a:r>
          </a:p>
        </p:txBody>
      </p:sp>
      <p:sp>
        <p:nvSpPr>
          <p:cNvPr id="40" name="TextBox 85">
            <a:extLst>
              <a:ext uri="{FF2B5EF4-FFF2-40B4-BE49-F238E27FC236}">
                <a16:creationId xmlns:a16="http://schemas.microsoft.com/office/drawing/2014/main" id="{DA444CEB-CC04-C253-3DEA-D67C6B725EA7}"/>
              </a:ext>
            </a:extLst>
          </p:cNvPr>
          <p:cNvSpPr txBox="1"/>
          <p:nvPr/>
        </p:nvSpPr>
        <p:spPr>
          <a:xfrm>
            <a:off x="2540595" y="5129048"/>
            <a:ext cx="865456" cy="305457"/>
          </a:xfrm>
          <a:prstGeom prst="rect">
            <a:avLst/>
          </a:prstGeom>
          <a:noFill/>
        </p:spPr>
        <p:txBody>
          <a:bodyPr wrap="square" lIns="0" tIns="0" rIns="0" bIns="0" rtlCol="0">
            <a:spAutoFit/>
          </a:bodyPr>
          <a:lstStyle/>
          <a:p>
            <a:pPr indent="300037"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oudFormation</a:t>
            </a:r>
          </a:p>
        </p:txBody>
      </p:sp>
      <p:sp>
        <p:nvSpPr>
          <p:cNvPr id="41" name="TextBox 86">
            <a:extLst>
              <a:ext uri="{FF2B5EF4-FFF2-40B4-BE49-F238E27FC236}">
                <a16:creationId xmlns:a16="http://schemas.microsoft.com/office/drawing/2014/main" id="{25547B91-7CB7-B65A-6CC6-54CB81C89C8A}"/>
              </a:ext>
            </a:extLst>
          </p:cNvPr>
          <p:cNvSpPr txBox="1"/>
          <p:nvPr/>
        </p:nvSpPr>
        <p:spPr>
          <a:xfrm>
            <a:off x="3777964" y="5129048"/>
            <a:ext cx="548843" cy="305457"/>
          </a:xfrm>
          <a:prstGeom prst="rect">
            <a:avLst/>
          </a:prstGeom>
          <a:noFill/>
        </p:spPr>
        <p:txBody>
          <a:bodyPr wrap="square" lIns="0" tIns="0" rIns="0" bIns="0" rtlCol="0">
            <a:spAutoFit/>
          </a:bodyPr>
          <a:lstStyle/>
          <a:p>
            <a:pPr indent="142049" latinLnBrk="0"/>
            <a:r>
              <a:rPr lang="en-US" altLang="zh-CN" sz="1000" b="1" spc="-5" dirty="0">
                <a:solidFill>
                  <a:srgbClr val="434747"/>
                </a:solidFill>
                <a:latin typeface="Calibri"/>
                <a:ea typeface="Calibri"/>
              </a:rPr>
              <a:t>AWS</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oudTrail</a:t>
            </a:r>
          </a:p>
        </p:txBody>
      </p:sp>
      <p:sp>
        <p:nvSpPr>
          <p:cNvPr id="42" name="TextBox 87">
            <a:extLst>
              <a:ext uri="{FF2B5EF4-FFF2-40B4-BE49-F238E27FC236}">
                <a16:creationId xmlns:a16="http://schemas.microsoft.com/office/drawing/2014/main" id="{0D4021C0-E3CA-75B3-4221-71BF99CA2C36}"/>
              </a:ext>
            </a:extLst>
          </p:cNvPr>
          <p:cNvSpPr txBox="1"/>
          <p:nvPr/>
        </p:nvSpPr>
        <p:spPr>
          <a:xfrm>
            <a:off x="4822483" y="5156479"/>
            <a:ext cx="648411"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Amazon</a:t>
            </a:r>
            <a:r>
              <a:rPr lang="en-US" altLang="zh-CN" sz="1000" b="1" spc="-5" dirty="0">
                <a:solidFill>
                  <a:srgbClr val="434747"/>
                </a:solidFill>
                <a:latin typeface="Calibri"/>
                <a:ea typeface="宋体" panose="02010600030101010101" pitchFamily="2" charset="-122"/>
                <a:cs typeface="Calibri"/>
              </a:rPr>
              <a:t> </a:t>
            </a:r>
            <a:r>
              <a:rPr lang="en-US" altLang="zh-CN" sz="1000" b="1" spc="-5" dirty="0">
                <a:solidFill>
                  <a:srgbClr val="434747"/>
                </a:solidFill>
                <a:latin typeface="Calibri"/>
                <a:ea typeface="Calibri"/>
              </a:rPr>
              <a:t>API</a:t>
            </a:r>
          </a:p>
          <a:p>
            <a:pPr indent="83375" latinLnBrk="0"/>
            <a:r>
              <a:rPr lang="en-US" altLang="zh-CN" sz="1000" b="1" spc="-5" dirty="0">
                <a:solidFill>
                  <a:srgbClr val="434747"/>
                </a:solidFill>
                <a:latin typeface="Calibri"/>
                <a:ea typeface="Calibri"/>
              </a:rPr>
              <a:t>Gate</a:t>
            </a:r>
            <a:r>
              <a:rPr lang="en-US" altLang="zh-CN" sz="1000" b="1" dirty="0">
                <a:solidFill>
                  <a:srgbClr val="434747"/>
                </a:solidFill>
                <a:latin typeface="Calibri"/>
                <a:ea typeface="Calibri"/>
              </a:rPr>
              <a:t>way</a:t>
            </a:r>
          </a:p>
        </p:txBody>
      </p:sp>
      <p:sp>
        <p:nvSpPr>
          <p:cNvPr id="43" name="TextBox 88">
            <a:extLst>
              <a:ext uri="{FF2B5EF4-FFF2-40B4-BE49-F238E27FC236}">
                <a16:creationId xmlns:a16="http://schemas.microsoft.com/office/drawing/2014/main" id="{08127209-F4A7-5C61-BD09-7A84C75DAA39}"/>
              </a:ext>
            </a:extLst>
          </p:cNvPr>
          <p:cNvSpPr txBox="1"/>
          <p:nvPr/>
        </p:nvSpPr>
        <p:spPr>
          <a:xfrm>
            <a:off x="5871527" y="5095519"/>
            <a:ext cx="628792" cy="305457"/>
          </a:xfrm>
          <a:prstGeom prst="rect">
            <a:avLst/>
          </a:prstGeom>
          <a:noFill/>
        </p:spPr>
        <p:txBody>
          <a:bodyPr wrap="square" lIns="0" tIns="0" rIns="0" bIns="0" rtlCol="0">
            <a:spAutoFit/>
          </a:bodyPr>
          <a:lstStyle/>
          <a:p>
            <a:pPr latinLnBrk="0"/>
            <a:r>
              <a:rPr lang="en-US" altLang="zh-CN" sz="1000" b="1" dirty="0">
                <a:solidFill>
                  <a:srgbClr val="434747"/>
                </a:solidFill>
                <a:latin typeface="Calibri"/>
                <a:ea typeface="Calibri"/>
              </a:rPr>
              <a:t>Elastic</a:t>
            </a:r>
            <a:r>
              <a:rPr lang="en-US" altLang="zh-CN" sz="1000" b="1" spc="-15"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Load</a:t>
            </a:r>
          </a:p>
          <a:p>
            <a:pPr indent="53975" latinLnBrk="0"/>
            <a:r>
              <a:rPr lang="en-US" altLang="zh-CN" sz="1000" b="1" spc="-5" dirty="0">
                <a:solidFill>
                  <a:srgbClr val="434747"/>
                </a:solidFill>
                <a:latin typeface="Calibri"/>
                <a:ea typeface="Calibri"/>
              </a:rPr>
              <a:t>Bal</a:t>
            </a:r>
            <a:r>
              <a:rPr lang="en-US" altLang="zh-CN" sz="1000" b="1" dirty="0">
                <a:solidFill>
                  <a:srgbClr val="434747"/>
                </a:solidFill>
                <a:latin typeface="Calibri"/>
                <a:ea typeface="Calibri"/>
              </a:rPr>
              <a:t>ancing</a:t>
            </a:r>
          </a:p>
        </p:txBody>
      </p:sp>
      <p:sp>
        <p:nvSpPr>
          <p:cNvPr id="44" name="TextBox 89">
            <a:extLst>
              <a:ext uri="{FF2B5EF4-FFF2-40B4-BE49-F238E27FC236}">
                <a16:creationId xmlns:a16="http://schemas.microsoft.com/office/drawing/2014/main" id="{C042AC26-C63F-8854-B1BB-D1EB1C09F7FD}"/>
              </a:ext>
            </a:extLst>
          </p:cNvPr>
          <p:cNvSpPr txBox="1"/>
          <p:nvPr/>
        </p:nvSpPr>
        <p:spPr>
          <a:xfrm>
            <a:off x="6939796" y="5095519"/>
            <a:ext cx="600033" cy="305457"/>
          </a:xfrm>
          <a:prstGeom prst="rect">
            <a:avLst/>
          </a:prstGeom>
          <a:noFill/>
        </p:spPr>
        <p:txBody>
          <a:bodyPr wrap="square" lIns="0" tIns="0" rIns="0" bIns="0" rtlCol="0">
            <a:spAutoFit/>
          </a:bodyPr>
          <a:lstStyle/>
          <a:p>
            <a:pPr indent="79375"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spc="-5" dirty="0">
                <a:solidFill>
                  <a:srgbClr val="434747"/>
                </a:solidFill>
                <a:latin typeface="Calibri"/>
                <a:ea typeface="Calibri"/>
              </a:rPr>
              <a:t>Cl</a:t>
            </a:r>
            <a:r>
              <a:rPr lang="en-US" altLang="zh-CN" sz="1000" b="1" dirty="0">
                <a:solidFill>
                  <a:srgbClr val="434747"/>
                </a:solidFill>
                <a:latin typeface="Calibri"/>
                <a:ea typeface="Calibri"/>
              </a:rPr>
              <a:t>oudFront</a:t>
            </a:r>
          </a:p>
        </p:txBody>
      </p:sp>
      <p:sp>
        <p:nvSpPr>
          <p:cNvPr id="45" name="TextBox 90">
            <a:extLst>
              <a:ext uri="{FF2B5EF4-FFF2-40B4-BE49-F238E27FC236}">
                <a16:creationId xmlns:a16="http://schemas.microsoft.com/office/drawing/2014/main" id="{B74346BA-1182-B61F-BC40-F547346C0BA3}"/>
              </a:ext>
            </a:extLst>
          </p:cNvPr>
          <p:cNvSpPr txBox="1"/>
          <p:nvPr/>
        </p:nvSpPr>
        <p:spPr>
          <a:xfrm>
            <a:off x="8057243" y="5107711"/>
            <a:ext cx="441276" cy="305457"/>
          </a:xfrm>
          <a:prstGeom prst="rect">
            <a:avLst/>
          </a:prstGeom>
          <a:noFill/>
        </p:spPr>
        <p:txBody>
          <a:bodyPr wrap="square" lIns="0" tIns="0" rIns="0" bIns="0" rtlCol="0">
            <a:spAutoFit/>
          </a:bodyPr>
          <a:lstStyle/>
          <a:p>
            <a:pPr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indent="30923" latinLnBrk="0"/>
            <a:r>
              <a:rPr lang="en-US" altLang="zh-CN" sz="1000" b="1" spc="-5" dirty="0">
                <a:solidFill>
                  <a:srgbClr val="434747"/>
                </a:solidFill>
                <a:latin typeface="Calibri"/>
                <a:ea typeface="Calibri"/>
              </a:rPr>
              <a:t>K</a:t>
            </a:r>
            <a:r>
              <a:rPr lang="en-US" altLang="zh-CN" sz="1000" b="1" dirty="0">
                <a:solidFill>
                  <a:srgbClr val="434747"/>
                </a:solidFill>
                <a:latin typeface="Calibri"/>
                <a:ea typeface="Calibri"/>
              </a:rPr>
              <a:t>inesis</a:t>
            </a:r>
          </a:p>
        </p:txBody>
      </p:sp>
      <p:sp>
        <p:nvSpPr>
          <p:cNvPr id="46" name="TextBox 91">
            <a:extLst>
              <a:ext uri="{FF2B5EF4-FFF2-40B4-BE49-F238E27FC236}">
                <a16:creationId xmlns:a16="http://schemas.microsoft.com/office/drawing/2014/main" id="{E6B5CEC3-D8FA-EC1D-286D-FAC0678E5E35}"/>
              </a:ext>
            </a:extLst>
          </p:cNvPr>
          <p:cNvSpPr txBox="1"/>
          <p:nvPr/>
        </p:nvSpPr>
        <p:spPr>
          <a:xfrm>
            <a:off x="9083788" y="5095519"/>
            <a:ext cx="486579" cy="305457"/>
          </a:xfrm>
          <a:prstGeom prst="rect">
            <a:avLst/>
          </a:prstGeom>
          <a:noFill/>
        </p:spPr>
        <p:txBody>
          <a:bodyPr wrap="square" lIns="0" tIns="0" rIns="0" bIns="0" rtlCol="0">
            <a:spAutoFit/>
          </a:bodyPr>
          <a:lstStyle/>
          <a:p>
            <a:pPr indent="23050" latinLnBrk="0"/>
            <a:r>
              <a:rPr lang="en-US" altLang="zh-CN" sz="1000" b="1" spc="-10" dirty="0">
                <a:solidFill>
                  <a:srgbClr val="434747"/>
                </a:solidFill>
                <a:latin typeface="Calibri"/>
                <a:ea typeface="Calibri"/>
              </a:rPr>
              <a:t>Ama</a:t>
            </a:r>
            <a:r>
              <a:rPr lang="en-US" altLang="zh-CN" sz="1000" b="1" dirty="0">
                <a:solidFill>
                  <a:srgbClr val="434747"/>
                </a:solidFill>
                <a:latin typeface="Calibri"/>
                <a:ea typeface="Calibri"/>
              </a:rPr>
              <a:t>zon</a:t>
            </a:r>
          </a:p>
          <a:p>
            <a:pPr latinLnBrk="0"/>
            <a:r>
              <a:rPr lang="en-US" altLang="zh-CN" sz="1000" b="1" dirty="0">
                <a:solidFill>
                  <a:srgbClr val="434747"/>
                </a:solidFill>
                <a:latin typeface="Calibri"/>
                <a:ea typeface="Calibri"/>
              </a:rPr>
              <a:t>Route</a:t>
            </a:r>
            <a:r>
              <a:rPr lang="en-US" altLang="zh-CN" sz="1000" b="1" spc="-10" dirty="0">
                <a:solidFill>
                  <a:srgbClr val="434747"/>
                </a:solidFill>
                <a:latin typeface="Calibri"/>
                <a:ea typeface="宋体" panose="02010600030101010101" pitchFamily="2" charset="-122"/>
                <a:cs typeface="Calibri"/>
              </a:rPr>
              <a:t> </a:t>
            </a:r>
            <a:r>
              <a:rPr lang="en-US" altLang="zh-CN" sz="1000" b="1" dirty="0">
                <a:solidFill>
                  <a:srgbClr val="434747"/>
                </a:solidFill>
                <a:latin typeface="Calibri"/>
                <a:ea typeface="Calibri"/>
              </a:rPr>
              <a:t>53</a:t>
            </a:r>
          </a:p>
        </p:txBody>
      </p:sp>
    </p:spTree>
    <p:extLst>
      <p:ext uri="{BB962C8B-B14F-4D97-AF65-F5344CB8AC3E}">
        <p14:creationId xmlns:p14="http://schemas.microsoft.com/office/powerpoint/2010/main" val="1195624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a:xfrm>
            <a:off x="539496" y="1435608"/>
            <a:ext cx="9904984" cy="5335582"/>
          </a:xfrm>
        </p:spPr>
        <p:txBody>
          <a:bodyPr>
            <a:noAutofit/>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버킷에 저장</a:t>
            </a:r>
            <a:endParaRPr lang="en-US" altLang="ko-KR" dirty="0"/>
          </a:p>
          <a:p>
            <a:pPr latinLnBrk="0"/>
            <a:r>
              <a:rPr lang="en-US" altLang="ko-KR" dirty="0"/>
              <a:t>naming: no upper case, no underscore</a:t>
            </a:r>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3A1054-BEBE-C3E6-BBEA-95E73840A92A}"/>
              </a:ext>
            </a:extLst>
          </p:cNvPr>
          <p:cNvSpPr>
            <a:spLocks noGrp="1"/>
          </p:cNvSpPr>
          <p:nvPr>
            <p:ph type="title"/>
          </p:nvPr>
        </p:nvSpPr>
        <p:spPr/>
        <p:txBody>
          <a:bodyPr/>
          <a:lstStyle/>
          <a:p>
            <a:r>
              <a:rPr lang="en-US" altLang="ko-KR" dirty="0"/>
              <a:t>S3</a:t>
            </a:r>
            <a:r>
              <a:rPr lang="ko-KR" altLang="en-US" dirty="0"/>
              <a:t> </a:t>
            </a:r>
            <a:r>
              <a:rPr lang="en-US" altLang="ko-KR" dirty="0"/>
              <a:t>bucket</a:t>
            </a:r>
            <a:endParaRPr lang="ko-KR" altLang="en-US" dirty="0"/>
          </a:p>
        </p:txBody>
      </p:sp>
      <p:sp>
        <p:nvSpPr>
          <p:cNvPr id="3" name="내용 개체 틀 2">
            <a:extLst>
              <a:ext uri="{FF2B5EF4-FFF2-40B4-BE49-F238E27FC236}">
                <a16:creationId xmlns:a16="http://schemas.microsoft.com/office/drawing/2014/main" id="{C769E0F6-AAA6-D1D9-8CEE-CEE65A560D87}"/>
              </a:ext>
            </a:extLst>
          </p:cNvPr>
          <p:cNvSpPr>
            <a:spLocks noGrp="1"/>
          </p:cNvSpPr>
          <p:nvPr>
            <p:ph sz="quarter" idx="10"/>
          </p:nvPr>
        </p:nvSpPr>
        <p:spPr/>
        <p:txBody>
          <a:bodyPr/>
          <a:lstStyle/>
          <a:p>
            <a:r>
              <a:rPr lang="en-US" altLang="ko-KR" dirty="0"/>
              <a:t>File upload</a:t>
            </a:r>
          </a:p>
          <a:p>
            <a:r>
              <a:rPr lang="en-US" altLang="ko-KR" dirty="0"/>
              <a:t>Static web hosting</a:t>
            </a:r>
            <a:endParaRPr lang="ko-KR" altLang="en-US" dirty="0"/>
          </a:p>
        </p:txBody>
      </p:sp>
    </p:spTree>
    <p:extLst>
      <p:ext uri="{BB962C8B-B14F-4D97-AF65-F5344CB8AC3E}">
        <p14:creationId xmlns:p14="http://schemas.microsoft.com/office/powerpoint/2010/main" val="595008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E580CD1-02C6-A563-6E4A-8EC136271360}"/>
              </a:ext>
            </a:extLst>
          </p:cNvPr>
          <p:cNvSpPr>
            <a:spLocks noGrp="1"/>
          </p:cNvSpPr>
          <p:nvPr>
            <p:ph type="title"/>
          </p:nvPr>
        </p:nvSpPr>
        <p:spPr/>
        <p:txBody>
          <a:bodyPr>
            <a:normAutofit/>
          </a:bodyPr>
          <a:lstStyle/>
          <a:p>
            <a:r>
              <a:rPr lang="en-US" altLang="zh-CN" sz="3200" spc="-179" dirty="0">
                <a:solidFill>
                  <a:srgbClr val="434747"/>
                </a:solidFill>
                <a:latin typeface="Times New Roman"/>
                <a:ea typeface="Times New Roman"/>
              </a:rPr>
              <a:t>S3</a:t>
            </a:r>
            <a:r>
              <a:rPr lang="en-US" altLang="zh-CN" sz="3200" spc="-89" dirty="0">
                <a:solidFill>
                  <a:srgbClr val="434747"/>
                </a:solidFill>
                <a:latin typeface="Times New Roman"/>
                <a:cs typeface="Times New Roman"/>
              </a:rPr>
              <a:t> </a:t>
            </a:r>
            <a:r>
              <a:rPr lang="en-US" altLang="zh-CN" sz="3200" spc="-159" dirty="0">
                <a:solidFill>
                  <a:srgbClr val="434747"/>
                </a:solidFill>
                <a:latin typeface="Times New Roman"/>
                <a:ea typeface="Times New Roman"/>
              </a:rPr>
              <a:t>Bucket</a:t>
            </a:r>
            <a:r>
              <a:rPr lang="en-US" altLang="zh-CN" sz="3200" spc="-94" dirty="0">
                <a:solidFill>
                  <a:srgbClr val="434747"/>
                </a:solidFill>
                <a:latin typeface="Times New Roman"/>
                <a:cs typeface="Times New Roman"/>
              </a:rPr>
              <a:t> </a:t>
            </a:r>
            <a:r>
              <a:rPr lang="en-US" altLang="zh-CN" sz="3200" spc="-129" dirty="0">
                <a:solidFill>
                  <a:srgbClr val="434747"/>
                </a:solidFill>
                <a:latin typeface="Times New Roman"/>
                <a:ea typeface="Times New Roman"/>
              </a:rPr>
              <a:t>Policies</a:t>
            </a:r>
            <a:endParaRPr lang="ko-KR" altLang="en-US" dirty="0"/>
          </a:p>
        </p:txBody>
      </p:sp>
      <p:sp>
        <p:nvSpPr>
          <p:cNvPr id="5" name="내용 개체 틀 4">
            <a:extLst>
              <a:ext uri="{FF2B5EF4-FFF2-40B4-BE49-F238E27FC236}">
                <a16:creationId xmlns:a16="http://schemas.microsoft.com/office/drawing/2014/main" id="{92CC26BF-889E-3485-3C38-801779E61533}"/>
              </a:ext>
            </a:extLst>
          </p:cNvPr>
          <p:cNvSpPr>
            <a:spLocks noGrp="1"/>
          </p:cNvSpPr>
          <p:nvPr>
            <p:ph sz="quarter" idx="10"/>
          </p:nvPr>
        </p:nvSpPr>
        <p:spPr>
          <a:xfrm>
            <a:off x="539496" y="1435608"/>
            <a:ext cx="6602084" cy="3977640"/>
          </a:xfrm>
        </p:spPr>
        <p:txBody>
          <a:bodyPr>
            <a:noAutofit/>
          </a:bodyPr>
          <a:lstStyle/>
          <a:p>
            <a:pPr marL="0" indent="0">
              <a:lnSpc>
                <a:spcPct val="100000"/>
              </a:lnSpc>
              <a:buNone/>
            </a:pPr>
            <a:r>
              <a:rPr lang="en-US" altLang="zh-CN" sz="3200" spc="-40" dirty="0">
                <a:solidFill>
                  <a:srgbClr val="434747"/>
                </a:solidFill>
                <a:latin typeface="Times New Roman"/>
                <a:ea typeface="Times New Roman"/>
              </a:rPr>
              <a:t>JSON</a:t>
            </a:r>
            <a:r>
              <a:rPr lang="en-US" altLang="zh-CN" sz="3200" spc="-15" dirty="0">
                <a:solidFill>
                  <a:srgbClr val="434747"/>
                </a:solidFill>
                <a:latin typeface="Times New Roman"/>
                <a:cs typeface="Times New Roman"/>
              </a:rPr>
              <a:t> </a:t>
            </a:r>
            <a:r>
              <a:rPr lang="en-US" altLang="zh-CN" sz="3200" spc="-30" dirty="0">
                <a:solidFill>
                  <a:srgbClr val="434747"/>
                </a:solidFill>
                <a:latin typeface="Times New Roman"/>
                <a:ea typeface="Times New Roman"/>
              </a:rPr>
              <a:t>based</a:t>
            </a:r>
            <a:r>
              <a:rPr lang="en-US" altLang="zh-CN" sz="3200" spc="-20" dirty="0">
                <a:solidFill>
                  <a:srgbClr val="434747"/>
                </a:solidFill>
                <a:latin typeface="Times New Roman"/>
                <a:cs typeface="Times New Roman"/>
              </a:rPr>
              <a:t> </a:t>
            </a:r>
            <a:r>
              <a:rPr lang="en-US" altLang="zh-CN" sz="3200" spc="-30" dirty="0">
                <a:solidFill>
                  <a:srgbClr val="434747"/>
                </a:solidFill>
                <a:latin typeface="Times New Roman"/>
                <a:ea typeface="Times New Roman"/>
              </a:rPr>
              <a:t>policies</a:t>
            </a:r>
          </a:p>
          <a:p>
            <a:pPr marL="685800" lvl="1">
              <a:lnSpc>
                <a:spcPct val="99166"/>
              </a:lnSpc>
            </a:pPr>
            <a:r>
              <a:rPr lang="en-US" altLang="zh-CN" spc="-104" dirty="0">
                <a:solidFill>
                  <a:srgbClr val="434747"/>
                </a:solidFill>
                <a:latin typeface="Arial"/>
                <a:cs typeface="Arial"/>
              </a:rPr>
              <a:t> </a:t>
            </a:r>
            <a:r>
              <a:rPr lang="en-US" altLang="zh-CN" dirty="0">
                <a:solidFill>
                  <a:srgbClr val="434747"/>
                </a:solidFill>
                <a:latin typeface="Times New Roman"/>
                <a:ea typeface="Times New Roman"/>
              </a:rPr>
              <a:t>Resources:</a:t>
            </a:r>
            <a:r>
              <a:rPr lang="en-US" altLang="zh-CN" spc="-94" dirty="0">
                <a:solidFill>
                  <a:srgbClr val="434747"/>
                </a:solidFill>
                <a:latin typeface="Times New Roman"/>
                <a:cs typeface="Times New Roman"/>
              </a:rPr>
              <a:t> </a:t>
            </a:r>
            <a:r>
              <a:rPr lang="en-US" altLang="zh-CN" dirty="0">
                <a:solidFill>
                  <a:srgbClr val="434747"/>
                </a:solidFill>
                <a:latin typeface="Times New Roman"/>
                <a:ea typeface="Times New Roman"/>
              </a:rPr>
              <a:t>buckets</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and</a:t>
            </a:r>
            <a:r>
              <a:rPr lang="en-US" altLang="zh-CN" spc="-100" dirty="0">
                <a:solidFill>
                  <a:srgbClr val="434747"/>
                </a:solidFill>
                <a:latin typeface="Times New Roman"/>
                <a:cs typeface="Times New Roman"/>
              </a:rPr>
              <a:t> </a:t>
            </a:r>
            <a:r>
              <a:rPr lang="en-US" altLang="zh-CN" dirty="0">
                <a:solidFill>
                  <a:srgbClr val="434747"/>
                </a:solidFill>
                <a:latin typeface="Times New Roman"/>
                <a:ea typeface="Times New Roman"/>
              </a:rPr>
              <a:t>objects</a:t>
            </a:r>
          </a:p>
          <a:p>
            <a:pPr marL="685800" lvl="1">
              <a:lnSpc>
                <a:spcPct val="97916"/>
              </a:lnSpc>
            </a:pPr>
            <a:r>
              <a:rPr lang="en-US" altLang="zh-CN" spc="-34" dirty="0">
                <a:solidFill>
                  <a:srgbClr val="434747"/>
                </a:solidFill>
                <a:latin typeface="Arial"/>
                <a:cs typeface="Arial"/>
              </a:rPr>
              <a:t> </a:t>
            </a:r>
            <a:r>
              <a:rPr lang="en-US" altLang="zh-CN" spc="-55" dirty="0">
                <a:solidFill>
                  <a:srgbClr val="434747"/>
                </a:solidFill>
                <a:latin typeface="Times New Roman"/>
                <a:ea typeface="Times New Roman"/>
              </a:rPr>
              <a:t>Effect:</a:t>
            </a:r>
            <a:r>
              <a:rPr lang="en-US" altLang="zh-CN" spc="-30" dirty="0">
                <a:solidFill>
                  <a:srgbClr val="434747"/>
                </a:solidFill>
                <a:latin typeface="Times New Roman"/>
                <a:cs typeface="Times New Roman"/>
              </a:rPr>
              <a:t> </a:t>
            </a:r>
            <a:r>
              <a:rPr lang="en-US" altLang="zh-CN" spc="-65" dirty="0">
                <a:solidFill>
                  <a:srgbClr val="434747"/>
                </a:solidFill>
                <a:latin typeface="Times New Roman"/>
                <a:ea typeface="Times New Roman"/>
              </a:rPr>
              <a:t>Allow</a:t>
            </a:r>
            <a:r>
              <a:rPr lang="en-US" altLang="zh-CN" spc="-30" dirty="0">
                <a:solidFill>
                  <a:srgbClr val="434747"/>
                </a:solidFill>
                <a:latin typeface="Times New Roman"/>
                <a:cs typeface="Times New Roman"/>
              </a:rPr>
              <a:t> </a:t>
            </a:r>
            <a:r>
              <a:rPr lang="en-US" altLang="zh-CN" spc="-30" dirty="0">
                <a:solidFill>
                  <a:srgbClr val="434747"/>
                </a:solidFill>
                <a:latin typeface="Times New Roman"/>
                <a:ea typeface="Times New Roman"/>
              </a:rPr>
              <a:t>/</a:t>
            </a:r>
            <a:r>
              <a:rPr lang="en-US" altLang="zh-CN" spc="-40" dirty="0">
                <a:solidFill>
                  <a:srgbClr val="434747"/>
                </a:solidFill>
                <a:latin typeface="Times New Roman"/>
                <a:cs typeface="Times New Roman"/>
              </a:rPr>
              <a:t> </a:t>
            </a:r>
            <a:r>
              <a:rPr lang="en-US" altLang="zh-CN" spc="-75" dirty="0">
                <a:solidFill>
                  <a:srgbClr val="434747"/>
                </a:solidFill>
                <a:latin typeface="Times New Roman"/>
                <a:ea typeface="Times New Roman"/>
              </a:rPr>
              <a:t>Deny</a:t>
            </a:r>
          </a:p>
          <a:p>
            <a:pPr marL="685800" lvl="1">
              <a:lnSpc>
                <a:spcPct val="98333"/>
              </a:lnSpc>
            </a:pPr>
            <a:r>
              <a:rPr lang="en-US" altLang="zh-CN" spc="-164" dirty="0">
                <a:solidFill>
                  <a:srgbClr val="434747"/>
                </a:solidFill>
                <a:latin typeface="Arial"/>
                <a:cs typeface="Arial"/>
              </a:rPr>
              <a:t> </a:t>
            </a:r>
            <a:r>
              <a:rPr lang="en-US" altLang="zh-CN" dirty="0">
                <a:solidFill>
                  <a:srgbClr val="434747"/>
                </a:solidFill>
                <a:latin typeface="Times New Roman"/>
                <a:ea typeface="Times New Roman"/>
              </a:rPr>
              <a:t>Actions:</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Set</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of</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API</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to</a:t>
            </a:r>
            <a:r>
              <a:rPr lang="en-US" altLang="zh-CN" spc="-154" dirty="0">
                <a:solidFill>
                  <a:srgbClr val="434747"/>
                </a:solidFill>
                <a:latin typeface="Times New Roman"/>
                <a:cs typeface="Times New Roman"/>
              </a:rPr>
              <a:t> </a:t>
            </a:r>
            <a:r>
              <a:rPr lang="en-US" altLang="zh-CN" dirty="0">
                <a:solidFill>
                  <a:srgbClr val="434747"/>
                </a:solidFill>
                <a:latin typeface="Times New Roman"/>
                <a:ea typeface="Times New Roman"/>
              </a:rPr>
              <a:t>Allow</a:t>
            </a:r>
            <a:r>
              <a:rPr lang="en-US" altLang="zh-CN" spc="-150" dirty="0">
                <a:solidFill>
                  <a:srgbClr val="434747"/>
                </a:solidFill>
                <a:latin typeface="Times New Roman"/>
                <a:cs typeface="Times New Roman"/>
              </a:rPr>
              <a:t> </a:t>
            </a:r>
            <a:r>
              <a:rPr lang="en-US" altLang="zh-CN" dirty="0">
                <a:solidFill>
                  <a:srgbClr val="434747"/>
                </a:solidFill>
                <a:latin typeface="Times New Roman"/>
                <a:ea typeface="Times New Roman"/>
              </a:rPr>
              <a:t>or</a:t>
            </a:r>
            <a:r>
              <a:rPr lang="en-US" altLang="zh-CN" spc="-159" dirty="0">
                <a:solidFill>
                  <a:srgbClr val="434747"/>
                </a:solidFill>
                <a:latin typeface="Times New Roman"/>
                <a:cs typeface="Times New Roman"/>
              </a:rPr>
              <a:t> </a:t>
            </a:r>
            <a:r>
              <a:rPr lang="en-US" altLang="zh-CN" dirty="0">
                <a:solidFill>
                  <a:srgbClr val="434747"/>
                </a:solidFill>
                <a:latin typeface="Times New Roman"/>
                <a:ea typeface="Times New Roman"/>
              </a:rPr>
              <a:t>Deny</a:t>
            </a:r>
          </a:p>
          <a:p>
            <a:pPr>
              <a:lnSpc>
                <a:spcPts val="1729"/>
              </a:lnSpc>
            </a:pPr>
            <a:endParaRPr lang="en-US" altLang="ko-KR" dirty="0"/>
          </a:p>
          <a:p>
            <a:endParaRPr lang="ko-KR" altLang="en-US" dirty="0"/>
          </a:p>
        </p:txBody>
      </p:sp>
      <p:sp>
        <p:nvSpPr>
          <p:cNvPr id="6" name="Freeform 3594">
            <a:extLst>
              <a:ext uri="{FF2B5EF4-FFF2-40B4-BE49-F238E27FC236}">
                <a16:creationId xmlns:a16="http://schemas.microsoft.com/office/drawing/2014/main" id="{DB657C88-8551-6307-C5B6-95160119FD93}"/>
              </a:ext>
            </a:extLst>
          </p:cNvPr>
          <p:cNvSpPr/>
          <p:nvPr/>
        </p:nvSpPr>
        <p:spPr>
          <a:xfrm>
            <a:off x="7067550" y="1733550"/>
            <a:ext cx="4464050" cy="3765550"/>
          </a:xfrm>
          <a:custGeom>
            <a:avLst/>
            <a:gdLst>
              <a:gd name="connsiteX0" fmla="*/ 11261 w 4464050"/>
              <a:gd name="connsiteY0" fmla="*/ 8667 h 3765550"/>
              <a:gd name="connsiteX1" fmla="*/ 4464624 w 4464050"/>
              <a:gd name="connsiteY1" fmla="*/ 8667 h 3765550"/>
              <a:gd name="connsiteX2" fmla="*/ 4464624 w 4464050"/>
              <a:gd name="connsiteY2" fmla="*/ 3768666 h 3765550"/>
              <a:gd name="connsiteX3" fmla="*/ 11261 w 4464050"/>
              <a:gd name="connsiteY3" fmla="*/ 3768666 h 3765550"/>
              <a:gd name="connsiteX4" fmla="*/ 11261 w 4464050"/>
              <a:gd name="connsiteY4" fmla="*/ 8667 h 376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4050" h="3765550">
                <a:moveTo>
                  <a:pt x="11261" y="8667"/>
                </a:moveTo>
                <a:lnTo>
                  <a:pt x="4464624" y="8667"/>
                </a:lnTo>
                <a:lnTo>
                  <a:pt x="4464624" y="3768666"/>
                </a:lnTo>
                <a:lnTo>
                  <a:pt x="11261" y="3768666"/>
                </a:lnTo>
                <a:lnTo>
                  <a:pt x="11261" y="8667"/>
                </a:lnTo>
                <a:close/>
              </a:path>
            </a:pathLst>
          </a:custGeom>
          <a:solidFill>
            <a:srgbClr val="0000FF">
              <a:alpha val="0"/>
            </a:srgbClr>
          </a:solidFill>
          <a:ln w="9524">
            <a:solidFill>
              <a:srgbClr val="43474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7" name="Picture 3594">
            <a:extLst>
              <a:ext uri="{FF2B5EF4-FFF2-40B4-BE49-F238E27FC236}">
                <a16:creationId xmlns:a16="http://schemas.microsoft.com/office/drawing/2014/main" id="{DF0122E2-57AB-FBB4-690A-3000350C451E}"/>
              </a:ext>
            </a:extLst>
          </p:cNvPr>
          <p:cNvPicPr>
            <a:picLocks noChangeAspect="1"/>
          </p:cNvPicPr>
          <p:nvPr/>
        </p:nvPicPr>
        <p:blipFill>
          <a:blip r:embed="rId2"/>
          <a:stretch>
            <a:fillRect/>
          </a:stretch>
        </p:blipFill>
        <p:spPr>
          <a:xfrm>
            <a:off x="7071359" y="1751330"/>
            <a:ext cx="4465320" cy="4658614"/>
          </a:xfrm>
          <a:prstGeom prst="rect">
            <a:avLst/>
          </a:prstGeom>
        </p:spPr>
      </p:pic>
    </p:spTree>
    <p:extLst>
      <p:ext uri="{BB962C8B-B14F-4D97-AF65-F5344CB8AC3E}">
        <p14:creationId xmlns:p14="http://schemas.microsoft.com/office/powerpoint/2010/main" val="2050700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4974336"/>
          </a:xfrm>
        </p:spPr>
        <p:txBody>
          <a:bodyPr>
            <a:normAutofit/>
          </a:bodyPr>
          <a:lstStyle/>
          <a:p>
            <a:r>
              <a:rPr lang="en-US" altLang="ko" sz="2800" dirty="0">
                <a:latin typeface="맑은 고딕" panose="020B0503020000020004" pitchFamily="50" charset="-127"/>
                <a:ea typeface="맑은 고딕" panose="020B0503020000020004" pitchFamily="50" charset="-127"/>
              </a:rPr>
              <a:t>Bucket</a:t>
            </a:r>
          </a:p>
          <a:p>
            <a:r>
              <a:rPr lang="en-US" altLang="ko" dirty="0">
                <a:latin typeface="맑은 고딕" panose="020B0503020000020004" pitchFamily="50" charset="-127"/>
                <a:ea typeface="맑은 고딕" panose="020B0503020000020004" pitchFamily="50" charset="-127"/>
              </a:rPr>
              <a:t>Permission </a:t>
            </a:r>
            <a:endParaRPr lang="ko" altLang="en-US" b="0" dirty="0">
              <a:latin typeface="맑은 고딕" panose="020B0503020000020004" pitchFamily="50" charset="-127"/>
              <a:ea typeface="맑은 고딕" panose="020B0503020000020004" pitchFamily="50" charset="-127"/>
            </a:endParaRPr>
          </a:p>
          <a:p>
            <a:pPr lvl="1"/>
            <a:r>
              <a:rPr lang="en-US" altLang="ko-KR" sz="2400" dirty="0"/>
              <a:t>Block public access</a:t>
            </a:r>
          </a:p>
          <a:p>
            <a:pPr lvl="1"/>
            <a:r>
              <a:rPr lang="en-US" altLang="ko-KR" sz="2400" dirty="0"/>
              <a:t>Bucket policy</a:t>
            </a:r>
          </a:p>
          <a:p>
            <a:pPr lvl="3"/>
            <a:r>
              <a:rPr lang="en-US" altLang="ko-KR" sz="2400" dirty="0"/>
              <a:t>Edit </a:t>
            </a:r>
            <a:r>
              <a:rPr lang="en-US" altLang="ko-KR" sz="2400" dirty="0">
                <a:sym typeface="Wingdings" panose="05000000000000000000" pitchFamily="2" charset="2"/>
              </a:rPr>
              <a:t> policy generator</a:t>
            </a:r>
            <a:endParaRPr lang="ko-KR" altLang="en-US" sz="2400" dirty="0"/>
          </a:p>
        </p:txBody>
      </p:sp>
    </p:spTree>
    <p:extLst>
      <p:ext uri="{BB962C8B-B14F-4D97-AF65-F5344CB8AC3E}">
        <p14:creationId xmlns:p14="http://schemas.microsoft.com/office/powerpoint/2010/main" val="1326009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Access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3101668"/>
          </a:xfrm>
        </p:spPr>
        <p:txBody>
          <a:bodyPr>
            <a:normAutofit/>
          </a:bodyPr>
          <a:lstStyle/>
          <a:p>
            <a:r>
              <a:rPr lang="en-US" altLang="ko" dirty="0"/>
              <a:t>bucket</a:t>
            </a:r>
          </a:p>
          <a:p>
            <a:r>
              <a:rPr lang="en-US" altLang="ko" dirty="0"/>
              <a:t>create</a:t>
            </a:r>
          </a:p>
          <a:p>
            <a:r>
              <a:rPr lang="en-US" altLang="ko" b="0" dirty="0"/>
              <a:t>open</a:t>
            </a:r>
          </a:p>
          <a:p>
            <a:r>
              <a:rPr lang="en-US" altLang="ko" dirty="0"/>
              <a:t>Object Action </a:t>
            </a:r>
          </a:p>
          <a:p>
            <a:pPr lvl="1"/>
            <a:r>
              <a:rPr lang="en-US" altLang="ko" sz="2400" b="0" dirty="0">
                <a:latin typeface="Arial" panose="020B0604020202020204" pitchFamily="34" charset="0"/>
                <a:cs typeface="Arial" panose="020B0604020202020204" pitchFamily="34" charset="0"/>
              </a:rPr>
              <a:t>Share with a </a:t>
            </a:r>
            <a:r>
              <a:rPr lang="en-US" altLang="ko" sz="2400" b="0" dirty="0" err="1">
                <a:latin typeface="Arial" panose="020B0604020202020204" pitchFamily="34" charset="0"/>
                <a:cs typeface="Arial" panose="020B0604020202020204" pitchFamily="34" charset="0"/>
              </a:rPr>
              <a:t>presigned</a:t>
            </a:r>
            <a:r>
              <a:rPr lang="en-US" altLang="ko" sz="2400" b="0" dirty="0">
                <a:latin typeface="Arial" panose="020B0604020202020204" pitchFamily="34" charset="0"/>
                <a:cs typeface="Arial" panose="020B0604020202020204" pitchFamily="34" charset="0"/>
              </a:rPr>
              <a:t> URL</a:t>
            </a:r>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4389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Permission/Security</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39496" y="1435608"/>
            <a:ext cx="10641648" cy="5069364"/>
          </a:xfrm>
        </p:spPr>
        <p:txBody>
          <a:bodyPr>
            <a:normAutofit/>
          </a:bodyPr>
          <a:lstStyle/>
          <a:p>
            <a:r>
              <a:rPr lang="en-US" altLang="ko" sz="2800" dirty="0"/>
              <a:t>User-based</a:t>
            </a:r>
          </a:p>
          <a:p>
            <a:pPr lvl="1"/>
            <a:r>
              <a:rPr lang="en-US" altLang="ko" sz="2800" dirty="0">
                <a:latin typeface="Arial" panose="020B0604020202020204" pitchFamily="34" charset="0"/>
                <a:cs typeface="Arial" panose="020B0604020202020204" pitchFamily="34" charset="0"/>
              </a:rPr>
              <a:t>IAM policies</a:t>
            </a:r>
          </a:p>
          <a:p>
            <a:r>
              <a:rPr lang="en-US" altLang="ko" sz="2800" dirty="0"/>
              <a:t>Resource based</a:t>
            </a:r>
          </a:p>
          <a:p>
            <a:pPr lvl="1"/>
            <a:r>
              <a:rPr lang="en-US" altLang="ko" sz="2800" dirty="0">
                <a:latin typeface="Arial" panose="020B0604020202020204" pitchFamily="34" charset="0"/>
                <a:cs typeface="Arial" panose="020B0604020202020204" pitchFamily="34" charset="0"/>
              </a:rPr>
              <a:t>Bucket policy </a:t>
            </a:r>
          </a:p>
          <a:p>
            <a:pPr lvl="1"/>
            <a:r>
              <a:rPr lang="en-US" altLang="ko" sz="2800" dirty="0">
                <a:latin typeface="Arial" panose="020B0604020202020204" pitchFamily="34" charset="0"/>
                <a:cs typeface="Arial" panose="020B0604020202020204" pitchFamily="34" charset="0"/>
              </a:rPr>
              <a:t>ACL (Access Control List) : object, Bucket</a:t>
            </a:r>
          </a:p>
          <a:p>
            <a:endParaRPr lang="ko" alt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78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normAutofit/>
          </a:bodyPr>
          <a:lstStyle/>
          <a:p>
            <a:r>
              <a:rPr lang="en-US" altLang="ko-KR" dirty="0"/>
              <a:t>S3</a:t>
            </a:r>
            <a:r>
              <a:rPr lang="ko-KR" altLang="en-US" dirty="0"/>
              <a:t> </a:t>
            </a:r>
            <a:r>
              <a:rPr lang="en-US" altLang="ko-KR" dirty="0"/>
              <a:t>Access - P</a:t>
            </a:r>
            <a:r>
              <a:rPr lang="en-US" altLang="ko" sz="3200" dirty="0">
                <a:latin typeface="맑은 고딕" panose="020B0503020000020004" pitchFamily="50" charset="-127"/>
                <a:ea typeface="맑은 고딕" panose="020B0503020000020004" pitchFamily="50" charset="-127"/>
              </a:rPr>
              <a:t>olicy generator</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521208" y="1236408"/>
            <a:ext cx="10641648" cy="5173536"/>
          </a:xfrm>
        </p:spPr>
        <p:txBody>
          <a:bodyPr>
            <a:normAutofit lnSpcReduction="10000"/>
          </a:bodyPr>
          <a:lstStyle/>
          <a:p>
            <a:r>
              <a:rPr lang="en-US" altLang="ko" dirty="0"/>
              <a:t>step1: select policy type: S3Bucket policy</a:t>
            </a:r>
            <a:endParaRPr lang="ko" altLang="en-US" dirty="0"/>
          </a:p>
          <a:p>
            <a:r>
              <a:rPr lang="en-US" altLang="ko" dirty="0"/>
              <a:t>step2: Add Statements</a:t>
            </a:r>
            <a:endParaRPr lang="ko" altLang="en-US" dirty="0"/>
          </a:p>
          <a:p>
            <a:pPr lvl="1"/>
            <a:r>
              <a:rPr lang="ko" altLang="en-US" sz="2400" dirty="0">
                <a:latin typeface="Arial" panose="020B0604020202020204" pitchFamily="34" charset="0"/>
                <a:cs typeface="Arial" panose="020B0604020202020204" pitchFamily="34" charset="0"/>
              </a:rPr>
              <a:t> </a:t>
            </a:r>
            <a:r>
              <a:rPr lang="en-US" altLang="ko" sz="2400" dirty="0">
                <a:latin typeface="Arial" panose="020B0604020202020204" pitchFamily="34" charset="0"/>
                <a:cs typeface="Arial" panose="020B0604020202020204" pitchFamily="34" charset="0"/>
              </a:rPr>
              <a:t>Effect: Allow</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principal: * //anyone</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AWS service: Amazon S3</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Actions: Get objects</a:t>
            </a:r>
            <a:endParaRPr lang="ko" altLang="en-US" sz="2400" dirty="0">
              <a:latin typeface="Arial" panose="020B0604020202020204" pitchFamily="34" charset="0"/>
              <a:cs typeface="Arial" panose="020B0604020202020204" pitchFamily="34" charset="0"/>
            </a:endParaRPr>
          </a:p>
          <a:p>
            <a:pPr lvl="1"/>
            <a:r>
              <a:rPr lang="en-US" altLang="ko" sz="2400" dirty="0">
                <a:latin typeface="Arial" panose="020B0604020202020204" pitchFamily="34" charset="0"/>
                <a:cs typeface="Arial" panose="020B0604020202020204" pitchFamily="34" charset="0"/>
              </a:rPr>
              <a:t>ARN: arn:aws:s3:::cwbucket3</a:t>
            </a:r>
            <a:r>
              <a:rPr lang="en-US" altLang="ko" sz="2400" b="1" dirty="0">
                <a:solidFill>
                  <a:srgbClr val="FF0000"/>
                </a:solidFill>
                <a:latin typeface="Arial" panose="020B0604020202020204" pitchFamily="34" charset="0"/>
                <a:cs typeface="Arial" panose="020B0604020202020204" pitchFamily="34" charset="0"/>
              </a:rPr>
              <a:t>/*</a:t>
            </a:r>
            <a:r>
              <a:rPr lang="ko" altLang="en-US" sz="2400" b="1" dirty="0">
                <a:solidFill>
                  <a:srgbClr val="FF0000"/>
                </a:solidFill>
                <a:latin typeface="Arial" panose="020B0604020202020204" pitchFamily="34" charset="0"/>
                <a:cs typeface="Arial" panose="020B0604020202020204" pitchFamily="34" charset="0"/>
              </a:rPr>
              <a:t> </a:t>
            </a:r>
            <a:r>
              <a:rPr lang="ko" altLang="en-US" sz="2400" b="0" dirty="0">
                <a:latin typeface="Arial" panose="020B0604020202020204" pitchFamily="34" charset="0"/>
                <a:cs typeface="Arial" panose="020B0604020202020204" pitchFamily="34" charset="0"/>
              </a:rPr>
              <a:t>     </a:t>
            </a:r>
            <a:r>
              <a:rPr lang="en-US" altLang="ko" sz="2400" b="0" dirty="0">
                <a:latin typeface="Arial" panose="020B0604020202020204" pitchFamily="34" charset="0"/>
                <a:cs typeface="Arial" panose="020B0604020202020204" pitchFamily="34" charset="0"/>
              </a:rPr>
              <a:t>//copy S3 bucket ARN (cwbucket2/properties) here</a:t>
            </a:r>
            <a:endParaRPr lang="ko" altLang="en-US" sz="2400" b="0" dirty="0">
              <a:latin typeface="Arial" panose="020B0604020202020204" pitchFamily="34" charset="0"/>
              <a:cs typeface="Arial" panose="020B0604020202020204" pitchFamily="34" charset="0"/>
            </a:endParaRPr>
          </a:p>
          <a:p>
            <a:r>
              <a:rPr lang="en-US" altLang="ko" b="0" dirty="0"/>
              <a:t>add statement</a:t>
            </a:r>
            <a:endParaRPr lang="ko" altLang="en-US" b="0" dirty="0"/>
          </a:p>
          <a:p>
            <a:r>
              <a:rPr lang="en-US" altLang="ko" b="0" dirty="0"/>
              <a:t>generate policy</a:t>
            </a:r>
            <a:endParaRPr lang="ko" altLang="en-US" b="0" dirty="0"/>
          </a:p>
          <a:p>
            <a:endParaRPr lang="ko-KR" altLang="en-US" dirty="0"/>
          </a:p>
        </p:txBody>
      </p:sp>
    </p:spTree>
    <p:extLst>
      <p:ext uri="{BB962C8B-B14F-4D97-AF65-F5344CB8AC3E}">
        <p14:creationId xmlns:p14="http://schemas.microsoft.com/office/powerpoint/2010/main" val="4179375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63BBCE-7E46-8B30-621A-AA5948A909E2}"/>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a:t>
            </a:r>
            <a:endParaRPr lang="ko-KR" altLang="en-US" dirty="0"/>
          </a:p>
        </p:txBody>
      </p:sp>
      <p:sp>
        <p:nvSpPr>
          <p:cNvPr id="3" name="내용 개체 틀 2">
            <a:extLst>
              <a:ext uri="{FF2B5EF4-FFF2-40B4-BE49-F238E27FC236}">
                <a16:creationId xmlns:a16="http://schemas.microsoft.com/office/drawing/2014/main" id="{04AA5377-2DCB-984F-E313-4E3BA1AC5C2F}"/>
              </a:ext>
            </a:extLst>
          </p:cNvPr>
          <p:cNvSpPr>
            <a:spLocks noGrp="1"/>
          </p:cNvSpPr>
          <p:nvPr>
            <p:ph idx="1"/>
          </p:nvPr>
        </p:nvSpPr>
        <p:spPr>
          <a:xfrm>
            <a:off x="539496" y="1435608"/>
            <a:ext cx="6876288" cy="1993392"/>
          </a:xfrm>
        </p:spPr>
        <p:txBody>
          <a:bodyPr/>
          <a:lstStyle/>
          <a:p>
            <a:r>
              <a:rPr lang="en-US" altLang="ko-KR" dirty="0"/>
              <a:t>S3 object create, remove, restore, replication</a:t>
            </a:r>
          </a:p>
          <a:p>
            <a:r>
              <a:rPr lang="en-US" altLang="ko-KR" dirty="0"/>
              <a:t>S3 events</a:t>
            </a:r>
            <a:endParaRPr lang="ko-KR" altLang="en-US" dirty="0"/>
          </a:p>
        </p:txBody>
      </p:sp>
    </p:spTree>
    <p:extLst>
      <p:ext uri="{BB962C8B-B14F-4D97-AF65-F5344CB8AC3E}">
        <p14:creationId xmlns:p14="http://schemas.microsoft.com/office/powerpoint/2010/main" val="383305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3382E9-4B8D-369B-1C53-40C573E33F9F}"/>
              </a:ext>
            </a:extLst>
          </p:cNvPr>
          <p:cNvSpPr>
            <a:spLocks noGrp="1"/>
          </p:cNvSpPr>
          <p:nvPr>
            <p:ph type="title"/>
          </p:nvPr>
        </p:nvSpPr>
        <p:spPr/>
        <p:txBody>
          <a:bodyPr/>
          <a:lstStyle/>
          <a:p>
            <a:r>
              <a:rPr lang="en-US" altLang="ko-KR" dirty="0"/>
              <a:t>Course</a:t>
            </a:r>
            <a:r>
              <a:rPr lang="ko-KR" altLang="en-US" dirty="0"/>
              <a:t> </a:t>
            </a:r>
            <a:r>
              <a:rPr lang="en-US" altLang="ko-KR" dirty="0"/>
              <a:t>material</a:t>
            </a:r>
            <a:endParaRPr lang="ko-KR" altLang="en-US" dirty="0"/>
          </a:p>
        </p:txBody>
      </p:sp>
      <p:sp>
        <p:nvSpPr>
          <p:cNvPr id="3" name="내용 개체 틀 2">
            <a:extLst>
              <a:ext uri="{FF2B5EF4-FFF2-40B4-BE49-F238E27FC236}">
                <a16:creationId xmlns:a16="http://schemas.microsoft.com/office/drawing/2014/main" id="{B1664CDD-C423-0ED3-A509-604F7EB52128}"/>
              </a:ext>
            </a:extLst>
          </p:cNvPr>
          <p:cNvSpPr>
            <a:spLocks noGrp="1"/>
          </p:cNvSpPr>
          <p:nvPr>
            <p:ph sz="quarter" idx="10"/>
          </p:nvPr>
        </p:nvSpPr>
        <p:spPr>
          <a:xfrm>
            <a:off x="539495" y="1435608"/>
            <a:ext cx="11127785" cy="3977640"/>
          </a:xfrm>
        </p:spPr>
        <p:txBody>
          <a:bodyPr>
            <a:normAutofit/>
          </a:bodyPr>
          <a:lstStyle/>
          <a:p>
            <a:r>
              <a:rPr lang="en-US" altLang="ko-KR" sz="3200" b="1" dirty="0"/>
              <a:t>git clone </a:t>
            </a:r>
            <a:r>
              <a:rPr lang="en-US" altLang="ko-KR" sz="3200" b="1" dirty="0">
                <a:hlinkClick r:id="rId2"/>
              </a:rPr>
              <a:t>https://github.com/cwro777/cloud_lec23.git</a:t>
            </a:r>
            <a:endParaRPr lang="en-US" altLang="ko-KR" sz="3200" b="1" dirty="0"/>
          </a:p>
          <a:p>
            <a:endParaRPr lang="en-US" altLang="ko-KR" sz="3200" b="1" dirty="0"/>
          </a:p>
          <a:p>
            <a:endParaRPr lang="ko-KR" altLang="en-US" sz="3200" b="1" dirty="0"/>
          </a:p>
        </p:txBody>
      </p:sp>
    </p:spTree>
    <p:extLst>
      <p:ext uri="{BB962C8B-B14F-4D97-AF65-F5344CB8AC3E}">
        <p14:creationId xmlns:p14="http://schemas.microsoft.com/office/powerpoint/2010/main" val="412618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0">
            <a:extLst>
              <a:ext uri="{FF2B5EF4-FFF2-40B4-BE49-F238E27FC236}">
                <a16:creationId xmlns:a16="http://schemas.microsoft.com/office/drawing/2014/main" id="{6DDEAFDE-D9C6-F665-7C7F-1A9C8FDC1C3A}"/>
              </a:ext>
            </a:extLst>
          </p:cNvPr>
          <p:cNvPicPr>
            <a:picLocks noChangeAspect="1"/>
          </p:cNvPicPr>
          <p:nvPr/>
        </p:nvPicPr>
        <p:blipFill>
          <a:blip r:embed="rId2"/>
          <a:stretch>
            <a:fillRect/>
          </a:stretch>
        </p:blipFill>
        <p:spPr>
          <a:xfrm>
            <a:off x="4530435" y="2291987"/>
            <a:ext cx="1192725" cy="1591320"/>
          </a:xfrm>
          <a:prstGeom prst="rect">
            <a:avLst/>
          </a:prstGeom>
        </p:spPr>
      </p:pic>
      <p:pic>
        <p:nvPicPr>
          <p:cNvPr id="3" name="Picture 54">
            <a:extLst>
              <a:ext uri="{FF2B5EF4-FFF2-40B4-BE49-F238E27FC236}">
                <a16:creationId xmlns:a16="http://schemas.microsoft.com/office/drawing/2014/main" id="{A615EA92-22CA-0BFE-F83C-18159238F590}"/>
              </a:ext>
            </a:extLst>
          </p:cNvPr>
          <p:cNvPicPr>
            <a:picLocks noChangeAspect="1"/>
          </p:cNvPicPr>
          <p:nvPr/>
        </p:nvPicPr>
        <p:blipFill>
          <a:blip r:embed="rId3"/>
          <a:stretch>
            <a:fillRect/>
          </a:stretch>
        </p:blipFill>
        <p:spPr>
          <a:xfrm>
            <a:off x="7459980" y="838915"/>
            <a:ext cx="1260371" cy="1286629"/>
          </a:xfrm>
          <a:prstGeom prst="rect">
            <a:avLst/>
          </a:prstGeom>
        </p:spPr>
      </p:pic>
      <p:pic>
        <p:nvPicPr>
          <p:cNvPr id="5" name="Picture 66">
            <a:extLst>
              <a:ext uri="{FF2B5EF4-FFF2-40B4-BE49-F238E27FC236}">
                <a16:creationId xmlns:a16="http://schemas.microsoft.com/office/drawing/2014/main" id="{B4461911-6E4F-D440-5DEC-E8B00E5FA3FF}"/>
              </a:ext>
            </a:extLst>
          </p:cNvPr>
          <p:cNvPicPr>
            <a:picLocks noChangeAspect="1"/>
          </p:cNvPicPr>
          <p:nvPr/>
        </p:nvPicPr>
        <p:blipFill>
          <a:blip r:embed="rId4"/>
          <a:stretch>
            <a:fillRect/>
          </a:stretch>
        </p:blipFill>
        <p:spPr>
          <a:xfrm>
            <a:off x="7444741" y="4869828"/>
            <a:ext cx="1260371" cy="1234649"/>
          </a:xfrm>
          <a:prstGeom prst="rect">
            <a:avLst/>
          </a:prstGeom>
        </p:spPr>
      </p:pic>
      <p:pic>
        <p:nvPicPr>
          <p:cNvPr id="6" name="Picture 65">
            <a:extLst>
              <a:ext uri="{FF2B5EF4-FFF2-40B4-BE49-F238E27FC236}">
                <a16:creationId xmlns:a16="http://schemas.microsoft.com/office/drawing/2014/main" id="{D4562B95-9F61-B057-F2E9-FF834A130C28}"/>
              </a:ext>
            </a:extLst>
          </p:cNvPr>
          <p:cNvPicPr>
            <a:picLocks noChangeAspect="1"/>
          </p:cNvPicPr>
          <p:nvPr/>
        </p:nvPicPr>
        <p:blipFill>
          <a:blip r:embed="rId5"/>
          <a:stretch>
            <a:fillRect/>
          </a:stretch>
        </p:blipFill>
        <p:spPr>
          <a:xfrm>
            <a:off x="7444740" y="2880361"/>
            <a:ext cx="1260372" cy="1234650"/>
          </a:xfrm>
          <a:prstGeom prst="rect">
            <a:avLst/>
          </a:prstGeom>
        </p:spPr>
      </p:pic>
      <p:sp>
        <p:nvSpPr>
          <p:cNvPr id="7" name="TextBox 6">
            <a:extLst>
              <a:ext uri="{FF2B5EF4-FFF2-40B4-BE49-F238E27FC236}">
                <a16:creationId xmlns:a16="http://schemas.microsoft.com/office/drawing/2014/main" id="{072C962C-9DE8-0A4A-E723-3C007318190B}"/>
              </a:ext>
            </a:extLst>
          </p:cNvPr>
          <p:cNvSpPr txBox="1"/>
          <p:nvPr/>
        </p:nvSpPr>
        <p:spPr>
          <a:xfrm>
            <a:off x="3218997" y="2399811"/>
            <a:ext cx="891251" cy="400110"/>
          </a:xfrm>
          <a:prstGeom prst="rect">
            <a:avLst/>
          </a:prstGeom>
          <a:noFill/>
        </p:spPr>
        <p:txBody>
          <a:bodyPr wrap="square" rtlCol="0">
            <a:spAutoFit/>
          </a:bodyPr>
          <a:lstStyle/>
          <a:p>
            <a:r>
              <a:rPr lang="en-US" altLang="ko-KR" sz="2000" b="1" dirty="0"/>
              <a:t>Event</a:t>
            </a:r>
            <a:endParaRPr lang="ko-KR" altLang="en-US" sz="2000" b="1" dirty="0"/>
          </a:p>
        </p:txBody>
      </p:sp>
      <p:sp>
        <p:nvSpPr>
          <p:cNvPr id="8" name="TextBox 7">
            <a:extLst>
              <a:ext uri="{FF2B5EF4-FFF2-40B4-BE49-F238E27FC236}">
                <a16:creationId xmlns:a16="http://schemas.microsoft.com/office/drawing/2014/main" id="{884B3984-1626-14FE-1929-D769393952C1}"/>
              </a:ext>
            </a:extLst>
          </p:cNvPr>
          <p:cNvSpPr txBox="1"/>
          <p:nvPr/>
        </p:nvSpPr>
        <p:spPr>
          <a:xfrm>
            <a:off x="4839043" y="3918474"/>
            <a:ext cx="731520" cy="400110"/>
          </a:xfrm>
          <a:prstGeom prst="rect">
            <a:avLst/>
          </a:prstGeom>
          <a:noFill/>
        </p:spPr>
        <p:txBody>
          <a:bodyPr wrap="square" rtlCol="0">
            <a:spAutoFit/>
          </a:bodyPr>
          <a:lstStyle/>
          <a:p>
            <a:r>
              <a:rPr lang="en-US" altLang="ko-KR" sz="2000" b="1" dirty="0"/>
              <a:t>S3</a:t>
            </a:r>
            <a:endParaRPr lang="ko-KR" altLang="en-US" sz="2000" b="1" dirty="0"/>
          </a:p>
        </p:txBody>
      </p:sp>
      <p:sp>
        <p:nvSpPr>
          <p:cNvPr id="10" name="TextBox 9">
            <a:extLst>
              <a:ext uri="{FF2B5EF4-FFF2-40B4-BE49-F238E27FC236}">
                <a16:creationId xmlns:a16="http://schemas.microsoft.com/office/drawing/2014/main" id="{C68D22EC-FC5F-8465-0212-3F23003557D9}"/>
              </a:ext>
            </a:extLst>
          </p:cNvPr>
          <p:cNvSpPr txBox="1"/>
          <p:nvPr/>
        </p:nvSpPr>
        <p:spPr>
          <a:xfrm>
            <a:off x="7475936" y="2257246"/>
            <a:ext cx="1197980" cy="400110"/>
          </a:xfrm>
          <a:prstGeom prst="rect">
            <a:avLst/>
          </a:prstGeom>
          <a:noFill/>
        </p:spPr>
        <p:txBody>
          <a:bodyPr wrap="square" rtlCol="0">
            <a:spAutoFit/>
          </a:bodyPr>
          <a:lstStyle/>
          <a:p>
            <a:r>
              <a:rPr lang="en-US" altLang="ko-KR" sz="2000" b="1" dirty="0"/>
              <a:t>Lambda</a:t>
            </a:r>
            <a:endParaRPr lang="ko-KR" altLang="en-US" sz="2000" b="1" dirty="0"/>
          </a:p>
        </p:txBody>
      </p:sp>
      <p:sp>
        <p:nvSpPr>
          <p:cNvPr id="11" name="TextBox 10">
            <a:extLst>
              <a:ext uri="{FF2B5EF4-FFF2-40B4-BE49-F238E27FC236}">
                <a16:creationId xmlns:a16="http://schemas.microsoft.com/office/drawing/2014/main" id="{87B23404-24C5-54A4-2726-A2A01339B082}"/>
              </a:ext>
            </a:extLst>
          </p:cNvPr>
          <p:cNvSpPr txBox="1"/>
          <p:nvPr/>
        </p:nvSpPr>
        <p:spPr>
          <a:xfrm>
            <a:off x="7661572" y="6255611"/>
            <a:ext cx="731520" cy="400110"/>
          </a:xfrm>
          <a:prstGeom prst="rect">
            <a:avLst/>
          </a:prstGeom>
          <a:noFill/>
        </p:spPr>
        <p:txBody>
          <a:bodyPr wrap="square" rtlCol="0">
            <a:spAutoFit/>
          </a:bodyPr>
          <a:lstStyle/>
          <a:p>
            <a:r>
              <a:rPr lang="en-US" altLang="ko-KR" sz="2000" b="1" dirty="0"/>
              <a:t>SNS</a:t>
            </a:r>
            <a:endParaRPr lang="ko-KR" altLang="en-US" sz="2000" b="1" dirty="0"/>
          </a:p>
        </p:txBody>
      </p:sp>
      <p:sp>
        <p:nvSpPr>
          <p:cNvPr id="12" name="TextBox 11">
            <a:extLst>
              <a:ext uri="{FF2B5EF4-FFF2-40B4-BE49-F238E27FC236}">
                <a16:creationId xmlns:a16="http://schemas.microsoft.com/office/drawing/2014/main" id="{302AB82B-0A20-CC6A-ABEA-655D60AA5F33}"/>
              </a:ext>
            </a:extLst>
          </p:cNvPr>
          <p:cNvSpPr txBox="1"/>
          <p:nvPr/>
        </p:nvSpPr>
        <p:spPr>
          <a:xfrm>
            <a:off x="7724405" y="4318584"/>
            <a:ext cx="731520" cy="400110"/>
          </a:xfrm>
          <a:prstGeom prst="rect">
            <a:avLst/>
          </a:prstGeom>
          <a:noFill/>
        </p:spPr>
        <p:txBody>
          <a:bodyPr wrap="square" rtlCol="0">
            <a:spAutoFit/>
          </a:bodyPr>
          <a:lstStyle/>
          <a:p>
            <a:r>
              <a:rPr lang="en-US" altLang="ko-KR" sz="2000" b="1" dirty="0"/>
              <a:t>SQS</a:t>
            </a:r>
            <a:endParaRPr lang="ko-KR" altLang="en-US" sz="2000" b="1" dirty="0"/>
          </a:p>
        </p:txBody>
      </p:sp>
      <p:sp>
        <p:nvSpPr>
          <p:cNvPr id="14" name="TextBox 13">
            <a:extLst>
              <a:ext uri="{FF2B5EF4-FFF2-40B4-BE49-F238E27FC236}">
                <a16:creationId xmlns:a16="http://schemas.microsoft.com/office/drawing/2014/main" id="{C7429535-1EC7-8752-FFCA-391CD3DBF846}"/>
              </a:ext>
            </a:extLst>
          </p:cNvPr>
          <p:cNvSpPr txBox="1"/>
          <p:nvPr/>
        </p:nvSpPr>
        <p:spPr>
          <a:xfrm>
            <a:off x="5636871" y="2974693"/>
            <a:ext cx="65" cy="276999"/>
          </a:xfrm>
          <a:prstGeom prst="rect">
            <a:avLst/>
          </a:prstGeom>
          <a:noFill/>
        </p:spPr>
        <p:txBody>
          <a:bodyPr wrap="none" lIns="0" tIns="0" rIns="0" bIns="0" rtlCol="0">
            <a:spAutoFit/>
          </a:bodyPr>
          <a:lstStyle/>
          <a:p>
            <a:endParaRPr lang="ko-KR" altLang="en-US" dirty="0"/>
          </a:p>
        </p:txBody>
      </p:sp>
      <p:cxnSp>
        <p:nvCxnSpPr>
          <p:cNvPr id="16" name="직선 화살표 연결선 15">
            <a:extLst>
              <a:ext uri="{FF2B5EF4-FFF2-40B4-BE49-F238E27FC236}">
                <a16:creationId xmlns:a16="http://schemas.microsoft.com/office/drawing/2014/main" id="{491AF8D3-89BE-0484-0A2D-B22651BD78D9}"/>
              </a:ext>
            </a:extLst>
          </p:cNvPr>
          <p:cNvCxnSpPr/>
          <p:nvPr/>
        </p:nvCxnSpPr>
        <p:spPr>
          <a:xfrm>
            <a:off x="3048972" y="2974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F875B36-EDBD-1914-6DE8-0A5A75660718}"/>
              </a:ext>
            </a:extLst>
          </p:cNvPr>
          <p:cNvCxnSpPr>
            <a:cxnSpLocks/>
          </p:cNvCxnSpPr>
          <p:nvPr/>
        </p:nvCxnSpPr>
        <p:spPr>
          <a:xfrm rot="-2700000">
            <a:off x="5840036" y="2006006"/>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3F724126-A0AE-B352-22F9-D9F0EADAC912}"/>
              </a:ext>
            </a:extLst>
          </p:cNvPr>
          <p:cNvCxnSpPr/>
          <p:nvPr/>
        </p:nvCxnSpPr>
        <p:spPr>
          <a:xfrm>
            <a:off x="5879043" y="3136867"/>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D7097D1-6B18-2755-6E5B-68DA9E04BD40}"/>
              </a:ext>
            </a:extLst>
          </p:cNvPr>
          <p:cNvCxnSpPr>
            <a:cxnSpLocks/>
          </p:cNvCxnSpPr>
          <p:nvPr/>
        </p:nvCxnSpPr>
        <p:spPr>
          <a:xfrm rot="2700000">
            <a:off x="5879044" y="4718694"/>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2B0D331-C3DD-92BC-911E-961E5216987E}"/>
              </a:ext>
            </a:extLst>
          </p:cNvPr>
          <p:cNvSpPr txBox="1"/>
          <p:nvPr/>
        </p:nvSpPr>
        <p:spPr>
          <a:xfrm>
            <a:off x="1343891" y="429491"/>
            <a:ext cx="4932218" cy="584775"/>
          </a:xfrm>
          <a:prstGeom prst="rect">
            <a:avLst/>
          </a:prstGeom>
          <a:noFill/>
        </p:spPr>
        <p:txBody>
          <a:bodyPr wrap="square" rtlCol="0">
            <a:spAutoFit/>
          </a:bodyPr>
          <a:lstStyle/>
          <a:p>
            <a:r>
              <a:rPr lang="en-US" altLang="ko-KR" sz="3200" b="1" dirty="0"/>
              <a:t>S3 Event Notification</a:t>
            </a:r>
            <a:endParaRPr lang="ko-KR" altLang="en-US" sz="3200" b="1" dirty="0"/>
          </a:p>
        </p:txBody>
      </p:sp>
    </p:spTree>
    <p:extLst>
      <p:ext uri="{BB962C8B-B14F-4D97-AF65-F5344CB8AC3E}">
        <p14:creationId xmlns:p14="http://schemas.microsoft.com/office/powerpoint/2010/main" val="4011803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D6EA94-7C93-FAB0-4114-8873396147FD}"/>
              </a:ext>
            </a:extLst>
          </p:cNvPr>
          <p:cNvSpPr>
            <a:spLocks noGrp="1"/>
          </p:cNvSpPr>
          <p:nvPr>
            <p:ph type="title"/>
          </p:nvPr>
        </p:nvSpPr>
        <p:spPr/>
        <p:txBody>
          <a:bodyPr/>
          <a:lstStyle/>
          <a:p>
            <a:r>
              <a:rPr lang="en-US" altLang="ko-KR" dirty="0"/>
              <a:t>S3</a:t>
            </a:r>
            <a:r>
              <a:rPr lang="ko-KR" altLang="en-US" dirty="0"/>
              <a:t> </a:t>
            </a:r>
            <a:r>
              <a:rPr lang="en-US" altLang="ko-KR" dirty="0"/>
              <a:t>Event</a:t>
            </a:r>
            <a:r>
              <a:rPr lang="ko-KR" altLang="en-US" dirty="0"/>
              <a:t> </a:t>
            </a:r>
            <a:r>
              <a:rPr lang="en-US" altLang="ko-KR" dirty="0"/>
              <a:t>Notification : SQS</a:t>
            </a:r>
            <a:endParaRPr lang="ko-KR" altLang="en-US" dirty="0"/>
          </a:p>
        </p:txBody>
      </p:sp>
      <p:sp>
        <p:nvSpPr>
          <p:cNvPr id="3" name="내용 개체 틀 2">
            <a:extLst>
              <a:ext uri="{FF2B5EF4-FFF2-40B4-BE49-F238E27FC236}">
                <a16:creationId xmlns:a16="http://schemas.microsoft.com/office/drawing/2014/main" id="{9EE84BAF-C3B7-0428-5C09-0CA8D457CC6A}"/>
              </a:ext>
            </a:extLst>
          </p:cNvPr>
          <p:cNvSpPr>
            <a:spLocks noGrp="1"/>
          </p:cNvSpPr>
          <p:nvPr>
            <p:ph idx="1"/>
          </p:nvPr>
        </p:nvSpPr>
        <p:spPr>
          <a:xfrm>
            <a:off x="632093" y="1250412"/>
            <a:ext cx="10641648" cy="5416606"/>
          </a:xfrm>
        </p:spPr>
        <p:txBody>
          <a:bodyPr>
            <a:normAutofit/>
          </a:bodyPr>
          <a:lstStyle/>
          <a:p>
            <a:r>
              <a:rPr lang="en-US" altLang="ko" sz="2000" dirty="0">
                <a:latin typeface="맑은 고딕" panose="020B0503020000020004" pitchFamily="50" charset="-127"/>
                <a:ea typeface="맑은 고딕" panose="020B0503020000020004" pitchFamily="50" charset="-127"/>
              </a:rPr>
              <a:t>s3 bucket -&gt; Properties  -&gt; create event notification</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create SQS</a:t>
            </a:r>
            <a:endParaRPr lang="ko" altLang="en-US" sz="2000" dirty="0">
              <a:latin typeface="맑은 고딕" panose="020B0503020000020004" pitchFamily="50" charset="-127"/>
              <a:ea typeface="맑은 고딕" panose="020B0503020000020004" pitchFamily="50" charset="-127"/>
            </a:endParaRPr>
          </a:p>
          <a:p>
            <a:r>
              <a:rPr lang="en-US" altLang="ko" sz="2000" dirty="0">
                <a:latin typeface="맑은 고딕" panose="020B0503020000020004" pitchFamily="50" charset="-127"/>
                <a:ea typeface="맑은 고딕" panose="020B0503020000020004" pitchFamily="50" charset="-127"/>
              </a:rPr>
              <a:t>Unknown error ==&gt;SQS </a:t>
            </a:r>
            <a:r>
              <a:rPr lang="ko-KR" altLang="en-US" sz="2000" dirty="0">
                <a:latin typeface="맑은 고딕" panose="020B0503020000020004" pitchFamily="50" charset="-127"/>
                <a:ea typeface="맑은 고딕" panose="020B0503020000020004" pitchFamily="50" charset="-127"/>
              </a:rPr>
              <a:t>대기열이 </a:t>
            </a:r>
            <a:r>
              <a:rPr lang="en-US" altLang="ko-KR" sz="2000" dirty="0">
                <a:latin typeface="맑은 고딕" panose="020B0503020000020004" pitchFamily="50" charset="-127"/>
                <a:ea typeface="맑은 고딕" panose="020B0503020000020004" pitchFamily="50" charset="-127"/>
              </a:rPr>
              <a:t>S3 bucket </a:t>
            </a:r>
            <a:r>
              <a:rPr lang="ko-KR" altLang="en-US" sz="2000" dirty="0">
                <a:latin typeface="맑은 고딕" panose="020B0503020000020004" pitchFamily="50" charset="-127"/>
                <a:ea typeface="맑은 고딕" panose="020B0503020000020004" pitchFamily="50" charset="-127"/>
              </a:rPr>
              <a:t>메세지를 수락하지 않기 때문</a:t>
            </a:r>
            <a:endParaRPr lang="en-US" altLang="ko-KR" sz="2000" dirty="0">
              <a:latin typeface="맑은 고딕" panose="020B0503020000020004" pitchFamily="50" charset="-127"/>
              <a:ea typeface="맑은 고딕" panose="020B0503020000020004" pitchFamily="50" charset="-127"/>
            </a:endParaRPr>
          </a:p>
          <a:p>
            <a:r>
              <a:rPr lang="en-US" altLang="ko-KR" sz="2000" dirty="0">
                <a:latin typeface="맑은 고딕" panose="020B0503020000020004" pitchFamily="50" charset="-127"/>
                <a:ea typeface="맑은 고딕" panose="020B0503020000020004" pitchFamily="50" charset="-127"/>
              </a:rPr>
              <a:t>update SQS Access policy</a:t>
            </a:r>
            <a:endParaRPr lang="ko-KR" altLang="en-US" sz="2000"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SQS -&gt; Access policy -&gt; edit</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policy generator</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 action: </a:t>
            </a:r>
            <a:r>
              <a:rPr lang="en-US" altLang="ko-KR" dirty="0" err="1">
                <a:latin typeface="맑은 고딕" panose="020B0503020000020004" pitchFamily="50" charset="-127"/>
                <a:ea typeface="맑은 고딕" panose="020B0503020000020004" pitchFamily="50" charset="-127"/>
              </a:rPr>
              <a:t>sendmessage</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-ARN: SQS Access policy -&gt; Resource: </a:t>
            </a:r>
            <a:r>
              <a:rPr lang="en-US" altLang="ko-KR" dirty="0" err="1">
                <a:latin typeface="맑은 고딕" panose="020B0503020000020004" pitchFamily="50" charset="-127"/>
                <a:ea typeface="맑은 고딕" panose="020B0503020000020004" pitchFamily="50" charset="-127"/>
              </a:rPr>
              <a:t>arn</a:t>
            </a:r>
            <a:r>
              <a:rPr lang="en-US" altLang="ko-KR" dirty="0">
                <a:latin typeface="맑은 고딕" panose="020B0503020000020004" pitchFamily="50" charset="-127"/>
                <a:ea typeface="맑은 고딕" panose="020B0503020000020004" pitchFamily="50" charset="-127"/>
              </a:rPr>
              <a:t> *****</a:t>
            </a:r>
          </a:p>
          <a:p>
            <a:r>
              <a:rPr lang="en-US" altLang="ko-KR" sz="2000" dirty="0">
                <a:latin typeface="맑은 고딕" panose="020B0503020000020004" pitchFamily="50" charset="-127"/>
                <a:ea typeface="맑은 고딕" panose="020B0503020000020004" pitchFamily="50" charset="-127"/>
              </a:rPr>
              <a:t>SQS</a:t>
            </a:r>
            <a:endParaRPr lang="ko-KR" altLang="en-US" sz="2000" dirty="0">
              <a:latin typeface="맑은 고딕" panose="020B0503020000020004" pitchFamily="50" charset="-127"/>
              <a:ea typeface="맑은 고딕" panose="020B0503020000020004" pitchFamily="50" charset="-127"/>
            </a:endParaRPr>
          </a:p>
          <a:p>
            <a:r>
              <a:rPr lang="en-US" altLang="ko-KR" sz="2000" dirty="0">
                <a:latin typeface="맑은 고딕" panose="020B0503020000020004" pitchFamily="50" charset="-127"/>
                <a:ea typeface="맑은 고딕" panose="020B0503020000020004" pitchFamily="50" charset="-127"/>
              </a:rPr>
              <a:t>send and receive message  --&gt; poll for messages : check-</a:t>
            </a:r>
            <a:endParaRPr lang="ko" altLang="en-US" sz="20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a:p>
            <a:endParaRPr lang="ko-KR" altLang="en-US" sz="18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51609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CloudFront</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Cache server + CDN (content delivery Network)</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56">
            <a:extLst>
              <a:ext uri="{FF2B5EF4-FFF2-40B4-BE49-F238E27FC236}">
                <a16:creationId xmlns:a16="http://schemas.microsoft.com/office/drawing/2014/main" id="{4DF44DD8-8E14-08D3-9E5D-A1C159447E4F}"/>
              </a:ext>
            </a:extLst>
          </p:cNvPr>
          <p:cNvPicPr>
            <a:picLocks noChangeAspect="1"/>
          </p:cNvPicPr>
          <p:nvPr/>
        </p:nvPicPr>
        <p:blipFill>
          <a:blip r:embed="rId4"/>
          <a:stretch>
            <a:fillRect/>
          </a:stretch>
        </p:blipFill>
        <p:spPr>
          <a:xfrm>
            <a:off x="3415309" y="3641868"/>
            <a:ext cx="1332921" cy="1332921"/>
          </a:xfrm>
          <a:prstGeom prst="rect">
            <a:avLst/>
          </a:prstGeom>
        </p:spPr>
      </p:pic>
    </p:spTree>
    <p:extLst>
      <p:ext uri="{BB962C8B-B14F-4D97-AF65-F5344CB8AC3E}">
        <p14:creationId xmlns:p14="http://schemas.microsoft.com/office/powerpoint/2010/main" val="493599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CDN (Content delivery Network)</a:t>
            </a:r>
          </a:p>
          <a:p>
            <a:r>
              <a:rPr lang="en-US" altLang="ko" sz="2400" dirty="0">
                <a:latin typeface="Arial" panose="020B0604020202020204" pitchFamily="34" charset="0"/>
              </a:rPr>
              <a:t>Content is cached at the edge</a:t>
            </a:r>
          </a:p>
          <a:p>
            <a:r>
              <a:rPr lang="en-US" altLang="ko" sz="2400" dirty="0">
                <a:latin typeface="Arial" panose="020B0604020202020204" pitchFamily="34" charset="0"/>
              </a:rPr>
              <a:t>216 edge </a:t>
            </a:r>
            <a:r>
              <a:rPr lang="en-US" altLang="ko" sz="2400" dirty="0" err="1">
                <a:latin typeface="Arial" panose="020B0604020202020204" pitchFamily="34" charset="0"/>
              </a:rPr>
              <a:t>locatios</a:t>
            </a:r>
            <a:endParaRPr lang="en-US" altLang="ko" sz="2400" dirty="0">
              <a:latin typeface="Arial" panose="020B0604020202020204" pitchFamily="34" charset="0"/>
            </a:endParaRPr>
          </a:p>
          <a:p>
            <a:r>
              <a:rPr lang="en-US" altLang="ko" sz="2400" dirty="0">
                <a:latin typeface="Arial" panose="020B0604020202020204" pitchFamily="34" charset="0"/>
              </a:rPr>
              <a:t>DDoS protection</a:t>
            </a:r>
          </a:p>
          <a:p>
            <a:pPr lvl="1"/>
            <a:r>
              <a:rPr lang="en-US" altLang="ko" sz="2000" dirty="0">
                <a:latin typeface="Arial" panose="020B0604020202020204" pitchFamily="34" charset="0"/>
              </a:rPr>
              <a:t>Worldwide, integration with shield, web application firewall</a:t>
            </a:r>
            <a:endParaRPr lang="ko" altLang="en-US" sz="20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3882708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4B802B-998D-05E8-8A04-F6CA0E583BA1}"/>
              </a:ext>
            </a:extLst>
          </p:cNvPr>
          <p:cNvSpPr>
            <a:spLocks noGrp="1"/>
          </p:cNvSpPr>
          <p:nvPr>
            <p:ph type="title"/>
          </p:nvPr>
        </p:nvSpPr>
        <p:spPr/>
        <p:txBody>
          <a:bodyPr/>
          <a:lstStyle/>
          <a:p>
            <a:r>
              <a:rPr lang="en-US" altLang="ko-KR" dirty="0"/>
              <a:t>CloudFront</a:t>
            </a:r>
            <a:endParaRPr lang="ko-KR" altLang="en-US" dirty="0"/>
          </a:p>
        </p:txBody>
      </p:sp>
      <p:sp>
        <p:nvSpPr>
          <p:cNvPr id="5" name="내용 개체 틀 4">
            <a:extLst>
              <a:ext uri="{FF2B5EF4-FFF2-40B4-BE49-F238E27FC236}">
                <a16:creationId xmlns:a16="http://schemas.microsoft.com/office/drawing/2014/main" id="{F9EB4007-BFA4-1D0B-BB1F-A4F524BE9919}"/>
              </a:ext>
            </a:extLst>
          </p:cNvPr>
          <p:cNvSpPr>
            <a:spLocks noGrp="1"/>
          </p:cNvSpPr>
          <p:nvPr>
            <p:ph sz="quarter" idx="10"/>
          </p:nvPr>
        </p:nvSpPr>
        <p:spPr>
          <a:xfrm>
            <a:off x="539496" y="1435607"/>
            <a:ext cx="9904984" cy="5145301"/>
          </a:xfrm>
        </p:spPr>
        <p:txBody>
          <a:bodyPr/>
          <a:lstStyle/>
          <a:p>
            <a:r>
              <a:rPr lang="en-US" altLang="ko-KR" dirty="0"/>
              <a:t>origin</a:t>
            </a:r>
          </a:p>
          <a:p>
            <a:r>
              <a:rPr lang="en-US" altLang="ko-KR" dirty="0"/>
              <a:t>distribution</a:t>
            </a:r>
            <a:endParaRPr lang="ko-KR" altLang="en-US" dirty="0"/>
          </a:p>
        </p:txBody>
      </p:sp>
      <p:pic>
        <p:nvPicPr>
          <p:cNvPr id="2" name="Picture 50">
            <a:extLst>
              <a:ext uri="{FF2B5EF4-FFF2-40B4-BE49-F238E27FC236}">
                <a16:creationId xmlns:a16="http://schemas.microsoft.com/office/drawing/2014/main" id="{D47E62BA-D561-FA9F-9113-CBA316EF200E}"/>
              </a:ext>
            </a:extLst>
          </p:cNvPr>
          <p:cNvPicPr>
            <a:picLocks noChangeAspect="1"/>
          </p:cNvPicPr>
          <p:nvPr/>
        </p:nvPicPr>
        <p:blipFill>
          <a:blip r:embed="rId2"/>
          <a:stretch>
            <a:fillRect/>
          </a:stretch>
        </p:blipFill>
        <p:spPr>
          <a:xfrm>
            <a:off x="6567250" y="3158836"/>
            <a:ext cx="1662151" cy="1211000"/>
          </a:xfrm>
          <a:prstGeom prst="rect">
            <a:avLst/>
          </a:prstGeom>
        </p:spPr>
      </p:pic>
      <p:pic>
        <p:nvPicPr>
          <p:cNvPr id="3" name="Picture 56">
            <a:extLst>
              <a:ext uri="{FF2B5EF4-FFF2-40B4-BE49-F238E27FC236}">
                <a16:creationId xmlns:a16="http://schemas.microsoft.com/office/drawing/2014/main" id="{1F7585D4-880A-1BCB-6BF6-C9AECB5A2ADC}"/>
              </a:ext>
            </a:extLst>
          </p:cNvPr>
          <p:cNvPicPr>
            <a:picLocks noChangeAspect="1"/>
          </p:cNvPicPr>
          <p:nvPr/>
        </p:nvPicPr>
        <p:blipFill>
          <a:blip r:embed="rId3"/>
          <a:stretch>
            <a:fillRect/>
          </a:stretch>
        </p:blipFill>
        <p:spPr>
          <a:xfrm>
            <a:off x="3918898" y="3036915"/>
            <a:ext cx="1332921" cy="1332921"/>
          </a:xfrm>
          <a:prstGeom prst="rect">
            <a:avLst/>
          </a:prstGeom>
        </p:spPr>
      </p:pic>
      <p:sp>
        <p:nvSpPr>
          <p:cNvPr id="6" name="TextBox 5">
            <a:extLst>
              <a:ext uri="{FF2B5EF4-FFF2-40B4-BE49-F238E27FC236}">
                <a16:creationId xmlns:a16="http://schemas.microsoft.com/office/drawing/2014/main" id="{7ADD6A08-C6D5-4975-E340-6FD4585A394E}"/>
              </a:ext>
            </a:extLst>
          </p:cNvPr>
          <p:cNvSpPr txBox="1"/>
          <p:nvPr/>
        </p:nvSpPr>
        <p:spPr>
          <a:xfrm>
            <a:off x="6705599" y="4717307"/>
            <a:ext cx="2493819" cy="954107"/>
          </a:xfrm>
          <a:prstGeom prst="rect">
            <a:avLst/>
          </a:prstGeom>
          <a:noFill/>
        </p:spPr>
        <p:txBody>
          <a:bodyPr wrap="square" rtlCol="0">
            <a:spAutoFit/>
          </a:bodyPr>
          <a:lstStyle/>
          <a:p>
            <a:r>
              <a:rPr lang="en-US" altLang="ko-KR" sz="2800" b="1" dirty="0"/>
              <a:t>origin</a:t>
            </a:r>
          </a:p>
          <a:p>
            <a:r>
              <a:rPr lang="en-US" altLang="ko-KR" sz="2800" b="1" dirty="0"/>
              <a:t>-web server</a:t>
            </a:r>
            <a:endParaRPr lang="ko-KR" altLang="en-US" sz="2800" b="1" dirty="0"/>
          </a:p>
        </p:txBody>
      </p:sp>
      <p:sp>
        <p:nvSpPr>
          <p:cNvPr id="7" name="TextBox 6">
            <a:extLst>
              <a:ext uri="{FF2B5EF4-FFF2-40B4-BE49-F238E27FC236}">
                <a16:creationId xmlns:a16="http://schemas.microsoft.com/office/drawing/2014/main" id="{2927F37E-2021-4E58-9190-1EBB6AED3942}"/>
              </a:ext>
            </a:extLst>
          </p:cNvPr>
          <p:cNvSpPr txBox="1"/>
          <p:nvPr/>
        </p:nvSpPr>
        <p:spPr>
          <a:xfrm>
            <a:off x="3796145" y="4717307"/>
            <a:ext cx="2493819" cy="954107"/>
          </a:xfrm>
          <a:prstGeom prst="rect">
            <a:avLst/>
          </a:prstGeom>
          <a:noFill/>
        </p:spPr>
        <p:txBody>
          <a:bodyPr wrap="square" rtlCol="0">
            <a:spAutoFit/>
          </a:bodyPr>
          <a:lstStyle/>
          <a:p>
            <a:r>
              <a:rPr lang="en-US" altLang="ko-KR" sz="2800" b="1" dirty="0"/>
              <a:t>distribution</a:t>
            </a:r>
          </a:p>
          <a:p>
            <a:r>
              <a:rPr lang="en-US" altLang="ko-KR" sz="2800" b="1" dirty="0"/>
              <a:t>-web server</a:t>
            </a:r>
            <a:endParaRPr lang="ko-KR" altLang="en-US" sz="2800" b="1" dirty="0"/>
          </a:p>
        </p:txBody>
      </p:sp>
      <p:sp>
        <p:nvSpPr>
          <p:cNvPr id="8" name="TextBox 7">
            <a:extLst>
              <a:ext uri="{FF2B5EF4-FFF2-40B4-BE49-F238E27FC236}">
                <a16:creationId xmlns:a16="http://schemas.microsoft.com/office/drawing/2014/main" id="{8BA21310-6863-D5B7-76FA-097F59118736}"/>
              </a:ext>
            </a:extLst>
          </p:cNvPr>
          <p:cNvSpPr txBox="1"/>
          <p:nvPr/>
        </p:nvSpPr>
        <p:spPr>
          <a:xfrm>
            <a:off x="3796145" y="2172108"/>
            <a:ext cx="2175164" cy="520365"/>
          </a:xfrm>
          <a:prstGeom prst="rect">
            <a:avLst/>
          </a:prstGeom>
          <a:noFill/>
        </p:spPr>
        <p:txBody>
          <a:bodyPr wrap="square" rtlCol="0">
            <a:spAutoFit/>
          </a:bodyPr>
          <a:lstStyle/>
          <a:p>
            <a:r>
              <a:rPr lang="en-US" altLang="ko-KR" sz="2800" b="1" dirty="0" err="1"/>
              <a:t>cloudFront</a:t>
            </a:r>
            <a:endParaRPr lang="ko-KR" altLang="en-US" sz="2800" b="1" dirty="0"/>
          </a:p>
        </p:txBody>
      </p:sp>
      <p:sp>
        <p:nvSpPr>
          <p:cNvPr id="9" name="TextBox 8">
            <a:extLst>
              <a:ext uri="{FF2B5EF4-FFF2-40B4-BE49-F238E27FC236}">
                <a16:creationId xmlns:a16="http://schemas.microsoft.com/office/drawing/2014/main" id="{D05CC762-4502-B9CA-811A-FD9D64A6CA9F}"/>
              </a:ext>
            </a:extLst>
          </p:cNvPr>
          <p:cNvSpPr txBox="1"/>
          <p:nvPr/>
        </p:nvSpPr>
        <p:spPr>
          <a:xfrm>
            <a:off x="7245731" y="2170681"/>
            <a:ext cx="2175164" cy="523220"/>
          </a:xfrm>
          <a:prstGeom prst="rect">
            <a:avLst/>
          </a:prstGeom>
          <a:noFill/>
        </p:spPr>
        <p:txBody>
          <a:bodyPr wrap="square" rtlCol="0">
            <a:spAutoFit/>
          </a:bodyPr>
          <a:lstStyle/>
          <a:p>
            <a:r>
              <a:rPr lang="en-US" altLang="ko-KR" sz="2800" b="1" dirty="0"/>
              <a:t>EC2 or S3</a:t>
            </a:r>
            <a:endParaRPr lang="ko-KR" altLang="en-US" sz="2800" b="1" dirty="0"/>
          </a:p>
        </p:txBody>
      </p:sp>
      <p:cxnSp>
        <p:nvCxnSpPr>
          <p:cNvPr id="10" name="직선 화살표 연결선 9">
            <a:extLst>
              <a:ext uri="{FF2B5EF4-FFF2-40B4-BE49-F238E27FC236}">
                <a16:creationId xmlns:a16="http://schemas.microsoft.com/office/drawing/2014/main" id="{9F162DDD-DB8A-2A38-4B32-AC887A4E4EB4}"/>
              </a:ext>
            </a:extLst>
          </p:cNvPr>
          <p:cNvCxnSpPr/>
          <p:nvPr/>
        </p:nvCxnSpPr>
        <p:spPr>
          <a:xfrm>
            <a:off x="5251819" y="3736693"/>
            <a:ext cx="1481463" cy="0"/>
          </a:xfrm>
          <a:prstGeom prst="straightConnector1">
            <a:avLst/>
          </a:prstGeom>
          <a:ln w="1270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090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OAC (Origin access control)</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create control setting //click</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default root object -&gt; index.html</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created new distribution</a:t>
            </a:r>
            <a:endParaRPr lang="ko" altLang="en-US" sz="2400" dirty="0">
              <a:latin typeface="Arial" panose="020B0604020202020204" pitchFamily="34" charset="0"/>
            </a:endParaRPr>
          </a:p>
          <a:p>
            <a:r>
              <a:rPr lang="en-US" altLang="ko" sz="2400" dirty="0">
                <a:latin typeface="Arial" panose="020B0604020202020204" pitchFamily="34" charset="0"/>
              </a:rPr>
              <a:t>S3 bucket policy needs to be updated</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 copy policy</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copy policy 2nd way</a:t>
            </a:r>
            <a:endParaRPr lang="ko" altLang="en-US" dirty="0">
              <a:latin typeface="Arial" panose="020B0604020202020204" pitchFamily="34" charset="0"/>
              <a:cs typeface="Arial" panose="020B0604020202020204" pitchFamily="34" charset="0"/>
            </a:endParaRPr>
          </a:p>
          <a:p>
            <a:r>
              <a:rPr lang="en-US" altLang="ko" sz="2400" dirty="0">
                <a:latin typeface="Arial" panose="020B0604020202020204" pitchFamily="34" charset="0"/>
              </a:rPr>
              <a:t>Distribution</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origin -- Edit --scroll down --copy policy ==&gt; S3 bucket permission</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477606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웹사이트이(가) 표시된 사진&#10;&#10;자동 생성된 설명">
            <a:extLst>
              <a:ext uri="{FF2B5EF4-FFF2-40B4-BE49-F238E27FC236}">
                <a16:creationId xmlns:a16="http://schemas.microsoft.com/office/drawing/2014/main" id="{B8FE055A-AA2A-AE02-44EB-03A7F2F920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75" y="1134319"/>
            <a:ext cx="11322050" cy="5324353"/>
          </a:xfrm>
          <a:prstGeom prst="rect">
            <a:avLst/>
          </a:prstGeom>
        </p:spPr>
      </p:pic>
    </p:spTree>
    <p:extLst>
      <p:ext uri="{BB962C8B-B14F-4D97-AF65-F5344CB8AC3E}">
        <p14:creationId xmlns:p14="http://schemas.microsoft.com/office/powerpoint/2010/main" val="1351287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939EFBE-E7BC-01D4-3378-F1D1FD0F2A88}"/>
              </a:ext>
            </a:extLst>
          </p:cNvPr>
          <p:cNvSpPr>
            <a:spLocks noGrp="1"/>
          </p:cNvSpPr>
          <p:nvPr>
            <p:ph type="title"/>
          </p:nvPr>
        </p:nvSpPr>
        <p:spPr/>
        <p:txBody>
          <a:bodyPr/>
          <a:lstStyle/>
          <a:p>
            <a:r>
              <a:rPr lang="en-US" altLang="ko-KR" dirty="0"/>
              <a:t>CloudFront</a:t>
            </a:r>
            <a:endParaRPr lang="ko-KR" altLang="en-US" dirty="0"/>
          </a:p>
        </p:txBody>
      </p:sp>
      <p:sp>
        <p:nvSpPr>
          <p:cNvPr id="3" name="내용 개체 틀 2">
            <a:extLst>
              <a:ext uri="{FF2B5EF4-FFF2-40B4-BE49-F238E27FC236}">
                <a16:creationId xmlns:a16="http://schemas.microsoft.com/office/drawing/2014/main" id="{6BA59CD8-BB1E-9BEF-0925-882A92E7B994}"/>
              </a:ext>
            </a:extLst>
          </p:cNvPr>
          <p:cNvSpPr>
            <a:spLocks noGrp="1"/>
          </p:cNvSpPr>
          <p:nvPr>
            <p:ph sz="quarter" idx="10"/>
          </p:nvPr>
        </p:nvSpPr>
        <p:spPr>
          <a:xfrm>
            <a:off x="521207" y="1247982"/>
            <a:ext cx="9904984" cy="5161962"/>
          </a:xfrm>
        </p:spPr>
        <p:txBody>
          <a:bodyPr>
            <a:normAutofit/>
          </a:bodyPr>
          <a:lstStyle/>
          <a:p>
            <a:r>
              <a:rPr lang="en-US" altLang="ko" sz="2400" dirty="0">
                <a:latin typeface="Arial" panose="020B0604020202020204" pitchFamily="34" charset="0"/>
              </a:rPr>
              <a:t>Distribution delete</a:t>
            </a:r>
            <a:endParaRPr lang="ko" altLang="en-US" sz="2400" dirty="0">
              <a:latin typeface="Arial" panose="020B0604020202020204" pitchFamily="34" charset="0"/>
            </a:endParaRPr>
          </a:p>
          <a:p>
            <a:pPr lvl="1"/>
            <a:r>
              <a:rPr lang="en-US" altLang="ko" dirty="0">
                <a:latin typeface="Arial" panose="020B0604020202020204" pitchFamily="34" charset="0"/>
                <a:cs typeface="Arial" panose="020B0604020202020204" pitchFamily="34" charset="0"/>
              </a:rPr>
              <a:t>disable</a:t>
            </a:r>
            <a:endParaRPr lang="ko" altLang="en-US" dirty="0">
              <a:latin typeface="Arial" panose="020B0604020202020204" pitchFamily="34" charset="0"/>
              <a:cs typeface="Arial" panose="020B0604020202020204" pitchFamily="34" charset="0"/>
            </a:endParaRPr>
          </a:p>
          <a:p>
            <a:pPr lvl="1"/>
            <a:r>
              <a:rPr lang="en-US" altLang="ko" dirty="0">
                <a:latin typeface="Arial" panose="020B0604020202020204" pitchFamily="34" charset="0"/>
                <a:cs typeface="Arial" panose="020B0604020202020204" pitchFamily="34" charset="0"/>
              </a:rPr>
              <a:t>delete</a:t>
            </a:r>
            <a:endParaRPr lang="ko" altLang="en-US"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780374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1"/>
          </p:nvPr>
        </p:nvSpPr>
        <p:spPr>
          <a:xfrm>
            <a:off x="539495" y="1435608"/>
            <a:ext cx="10849993" cy="3977640"/>
          </a:xfrm>
        </p:spPr>
        <p:txBody>
          <a:bodyPr>
            <a:normAutofit/>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id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r>
              <a:rPr lang="en-US" altLang="ko-KR" dirty="0"/>
              <a:t>- </a:t>
            </a:r>
            <a:r>
              <a:rPr lang="en-US" altLang="ko-KR" dirty="0" err="1"/>
              <a:t>mysql</a:t>
            </a:r>
            <a:endParaRPr lang="ko-KR" altLang="en-US" dirty="0"/>
          </a:p>
        </p:txBody>
      </p:sp>
      <p:sp>
        <p:nvSpPr>
          <p:cNvPr id="3" name="내용 개체 틀 2"/>
          <p:cNvSpPr>
            <a:spLocks noGrp="1"/>
          </p:cNvSpPr>
          <p:nvPr>
            <p:ph sz="quarter" idx="10"/>
          </p:nvPr>
        </p:nvSpPr>
        <p:spPr>
          <a:xfrm>
            <a:off x="539496" y="1435607"/>
            <a:ext cx="9904984" cy="4305435"/>
          </a:xfrm>
        </p:spPr>
        <p:txBody>
          <a:bodyPr/>
          <a:lstStyle/>
          <a:p>
            <a:pPr lvl="1"/>
            <a:r>
              <a:rPr lang="en-US" altLang="ko-KR" sz="2800" dirty="0"/>
              <a:t>$</a:t>
            </a:r>
            <a:r>
              <a:rPr lang="en-US" altLang="ko-KR" sz="2800" dirty="0" err="1"/>
              <a:t>sudo</a:t>
            </a:r>
            <a:r>
              <a:rPr lang="en-US" altLang="ko-KR" sz="2800" dirty="0"/>
              <a:t> apt update</a:t>
            </a:r>
          </a:p>
          <a:p>
            <a:pPr lvl="1"/>
            <a:r>
              <a:rPr lang="en-US" altLang="ko-KR" sz="2800" dirty="0"/>
              <a:t>$</a:t>
            </a:r>
            <a:r>
              <a:rPr lang="en-US" altLang="ko-KR" sz="2800" dirty="0" err="1"/>
              <a:t>sudo</a:t>
            </a:r>
            <a:r>
              <a:rPr lang="en-US" altLang="ko-KR" sz="2800" dirty="0"/>
              <a:t> apt install </a:t>
            </a:r>
            <a:r>
              <a:rPr lang="en-US" altLang="ko-KR" sz="2800" dirty="0" err="1"/>
              <a:t>mysql</a:t>
            </a:r>
            <a:r>
              <a:rPr lang="en-US" altLang="ko-KR" sz="2800" dirty="0"/>
              <a:t>-client</a:t>
            </a:r>
          </a:p>
          <a:p>
            <a:pPr lvl="1"/>
            <a:r>
              <a:rPr lang="en-US" altLang="ko-KR" sz="2800" dirty="0"/>
              <a:t>$</a:t>
            </a:r>
            <a:r>
              <a:rPr lang="en-US" altLang="ko-KR" sz="2800" dirty="0" err="1"/>
              <a:t>mysql</a:t>
            </a:r>
            <a:r>
              <a:rPr lang="en-US" altLang="ko-KR" sz="2800" dirty="0"/>
              <a:t> -h /RDS instance endpoint –h aws2-rds..../ -u admin -p</a:t>
            </a:r>
          </a:p>
          <a:p>
            <a:pPr lvl="1"/>
            <a:r>
              <a:rPr lang="en-US" altLang="ko-KR" sz="2800" dirty="0"/>
              <a:t>$</a:t>
            </a:r>
            <a:r>
              <a:rPr lang="en-US" altLang="ko-KR" sz="2800" dirty="0" err="1"/>
              <a:t>mysql</a:t>
            </a:r>
            <a:r>
              <a:rPr lang="en-US" altLang="ko-KR" sz="2800"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5422392"/>
          </a:xfrm>
        </p:spPr>
        <p:txBody>
          <a:bodyPr>
            <a:normAutofit/>
          </a:bodyPr>
          <a:lstStyle/>
          <a:p>
            <a:r>
              <a:rPr lang="en-US" altLang="ko" sz="2400" dirty="0">
                <a:latin typeface="맑은 고딕" panose="020B0503020000020004" pitchFamily="50" charset="-127"/>
                <a:ea typeface="맑은 고딕" panose="020B0503020000020004" pitchFamily="50" charset="-127"/>
              </a:rPr>
              <a:t>CREATE DATABASE </a:t>
            </a:r>
            <a:r>
              <a:rPr lang="en-US" altLang="ko" sz="2400" dirty="0" err="1">
                <a:latin typeface="맑은 고딕" panose="020B0503020000020004" pitchFamily="50" charset="-127"/>
                <a:ea typeface="맑은 고딕" panose="020B0503020000020004" pitchFamily="50" charset="-127"/>
              </a:rPr>
              <a:t>mydatabase</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use </a:t>
            </a:r>
            <a:r>
              <a:rPr lang="en-US" altLang="ko" sz="2400" dirty="0" err="1">
                <a:latin typeface="맑은 고딕" panose="020B0503020000020004" pitchFamily="50" charset="-127"/>
                <a:ea typeface="맑은 고딕" panose="020B0503020000020004" pitchFamily="50" charset="-127"/>
              </a:rPr>
              <a:t>mydatabases</a:t>
            </a:r>
            <a:r>
              <a:rPr lang="en-US" altLang="ko" sz="2400" dirty="0">
                <a:latin typeface="맑은 고딕" panose="020B0503020000020004" pitchFamily="50" charset="-127"/>
                <a:ea typeface="맑은 고딕" panose="020B0503020000020004" pitchFamily="50" charset="-127"/>
              </a:rPr>
              <a:t>;</a:t>
            </a:r>
            <a:endParaRPr lang="ko" altLang="en-US" sz="2400"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CREATE TABLE users (</a:t>
            </a:r>
            <a:endParaRPr lang="ko" altLang="en-US" sz="2400"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id INT(6) UNSIGNED AUTO_INCREMENT PRIMARY KEY,</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username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password VARCHAR(30) NOT NULL,</a:t>
            </a:r>
            <a:endParaRPr lang="ko" altLang="en-US" dirty="0">
              <a:latin typeface="맑은 고딕" panose="020B0503020000020004" pitchFamily="50" charset="-127"/>
              <a:ea typeface="맑은 고딕" panose="020B0503020000020004" pitchFamily="50" charset="-127"/>
            </a:endParaRPr>
          </a:p>
          <a:p>
            <a:pPr lvl="1"/>
            <a:r>
              <a:rPr lang="ko" altLang="en-US" dirty="0">
                <a:latin typeface="맑은 고딕" panose="020B0503020000020004" pitchFamily="50" charset="-127"/>
                <a:ea typeface="맑은 고딕" panose="020B0503020000020004" pitchFamily="50" charset="-127"/>
              </a:rPr>
              <a:t>    </a:t>
            </a:r>
            <a:r>
              <a:rPr lang="en-US" altLang="ko" dirty="0">
                <a:latin typeface="맑은 고딕" panose="020B0503020000020004" pitchFamily="50" charset="-127"/>
                <a:ea typeface="맑은 고딕" panose="020B0503020000020004" pitchFamily="50" charset="-127"/>
              </a:rPr>
              <a:t>email VARCHAR(50),</a:t>
            </a:r>
            <a:endParaRPr lang="ko" altLang="en-US" dirty="0">
              <a:latin typeface="맑은 고딕" panose="020B0503020000020004" pitchFamily="50" charset="-127"/>
              <a:ea typeface="맑은 고딕" panose="020B0503020000020004" pitchFamily="50" charset="-127"/>
            </a:endParaRPr>
          </a:p>
          <a:p>
            <a:pPr lvl="1"/>
            <a:r>
              <a:rPr lang="en-US" altLang="ko" sz="2000" dirty="0">
                <a:latin typeface="맑은 고딕" panose="020B0503020000020004" pitchFamily="50" charset="-127"/>
                <a:ea typeface="맑은 고딕" panose="020B0503020000020004" pitchFamily="50" charset="-127"/>
              </a:rPr>
              <a:t>);</a:t>
            </a:r>
            <a:endParaRPr lang="ko" altLang="en-US" sz="20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 cli</a:t>
            </a:r>
            <a:endParaRPr lang="ko-KR" altLang="en-US" dirty="0"/>
          </a:p>
        </p:txBody>
      </p:sp>
      <p:sp>
        <p:nvSpPr>
          <p:cNvPr id="3" name="내용 개체 틀 2"/>
          <p:cNvSpPr>
            <a:spLocks noGrp="1"/>
          </p:cNvSpPr>
          <p:nvPr>
            <p:ph sz="quarter" idx="10"/>
          </p:nvPr>
        </p:nvSpPr>
        <p:spPr>
          <a:xfrm>
            <a:off x="539495" y="1435608"/>
            <a:ext cx="10456453" cy="3043795"/>
          </a:xfrm>
        </p:spPr>
        <p:txBody>
          <a:bodyPr>
            <a:normAutofit/>
          </a:bodyPr>
          <a:lstStyle/>
          <a:p>
            <a:r>
              <a:rPr lang="en-US" altLang="ko" sz="2400" dirty="0">
                <a:latin typeface="맑은 고딕" panose="020B0503020000020004" pitchFamily="50" charset="-127"/>
                <a:ea typeface="맑은 고딕" panose="020B0503020000020004" pitchFamily="50" charset="-127"/>
              </a:rPr>
              <a:t>INSERT INTO users (username, password, email)</a:t>
            </a:r>
            <a:endParaRPr lang="ko" altLang="en-US" sz="2400" dirty="0">
              <a:latin typeface="맑은 고딕" panose="020B0503020000020004" pitchFamily="50" charset="-127"/>
              <a:ea typeface="맑은 고딕" panose="020B0503020000020004" pitchFamily="50" charset="-127"/>
            </a:endParaRPr>
          </a:p>
          <a:p>
            <a:pPr lvl="1"/>
            <a:r>
              <a:rPr lang="en-US" altLang="ko" dirty="0">
                <a:latin typeface="맑은 고딕" panose="020B0503020000020004" pitchFamily="50" charset="-127"/>
                <a:ea typeface="맑은 고딕" panose="020B0503020000020004" pitchFamily="50" charset="-127"/>
              </a:rPr>
              <a:t>VALUES ('</a:t>
            </a:r>
            <a:r>
              <a:rPr lang="en-US" altLang="ko" dirty="0" err="1">
                <a:latin typeface="맑은 고딕" panose="020B0503020000020004" pitchFamily="50" charset="-127"/>
                <a:ea typeface="맑은 고딕" panose="020B0503020000020004" pitchFamily="50" charset="-127"/>
              </a:rPr>
              <a:t>johnsmith</a:t>
            </a:r>
            <a:r>
              <a:rPr lang="en-US" altLang="ko" dirty="0">
                <a:latin typeface="맑은 고딕" panose="020B0503020000020004" pitchFamily="50" charset="-127"/>
                <a:ea typeface="맑은 고딕" panose="020B0503020000020004" pitchFamily="50" charset="-127"/>
              </a:rPr>
              <a:t>', 'password123', 'johnsmith@example.com');</a:t>
            </a:r>
            <a:endParaRPr lang="ko"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SELECT * FROM users;</a:t>
            </a:r>
            <a:endParaRPr lang="ko" altLang="en-US" sz="24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3365777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2191737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62">
            <a:extLst>
              <a:ext uri="{FF2B5EF4-FFF2-40B4-BE49-F238E27FC236}">
                <a16:creationId xmlns:a16="http://schemas.microsoft.com/office/drawing/2014/main" id="{95BA99EC-097E-7499-9A60-C02014B41017}"/>
              </a:ext>
            </a:extLst>
          </p:cNvPr>
          <p:cNvSpPr txBox="1"/>
          <p:nvPr/>
        </p:nvSpPr>
        <p:spPr>
          <a:xfrm>
            <a:off x="254592" y="419192"/>
            <a:ext cx="11059610" cy="6247979"/>
          </a:xfrm>
          <a:prstGeom prst="rect">
            <a:avLst/>
          </a:prstGeom>
          <a:noFill/>
        </p:spPr>
        <p:txBody>
          <a:bodyPr wrap="square" lIns="0" tIns="0" rIns="0" bIns="0" rtlCol="0">
            <a:spAutoFit/>
          </a:bodyPr>
          <a:lstStyle/>
          <a:p>
            <a:pPr indent="675046" latinLnBrk="0"/>
            <a:r>
              <a:rPr lang="en-US" altLang="zh-CN" sz="4400" dirty="0">
                <a:solidFill>
                  <a:srgbClr val="434747"/>
                </a:solidFill>
                <a:latin typeface="Times New Roman"/>
                <a:ea typeface="Times New Roman"/>
              </a:rPr>
              <a:t>Classic</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Ports</a:t>
            </a:r>
            <a:r>
              <a:rPr lang="en-US" altLang="zh-CN" sz="4400" spc="-279"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to</a:t>
            </a:r>
            <a:r>
              <a:rPr lang="en-US" altLang="zh-CN" sz="4400" spc="-284" dirty="0">
                <a:solidFill>
                  <a:srgbClr val="434747"/>
                </a:solidFill>
                <a:latin typeface="Times New Roman"/>
                <a:ea typeface="宋体" panose="02010600030101010101" pitchFamily="2" charset="-122"/>
                <a:cs typeface="Times New Roman"/>
              </a:rPr>
              <a:t> </a:t>
            </a:r>
            <a:r>
              <a:rPr lang="en-US" altLang="zh-CN" sz="4400" dirty="0">
                <a:solidFill>
                  <a:srgbClr val="434747"/>
                </a:solidFill>
                <a:latin typeface="Times New Roman"/>
                <a:ea typeface="Times New Roman"/>
              </a:rPr>
              <a:t>know</a:t>
            </a:r>
          </a:p>
          <a:p>
            <a:pPr latinLnBrk="0">
              <a:lnSpc>
                <a:spcPts val="1000"/>
              </a:lnSpc>
            </a:pPr>
            <a:endParaRPr lang="en-US" dirty="0">
              <a:solidFill>
                <a:prstClr val="black"/>
              </a:solidFill>
              <a:latin typeface="Calibri"/>
            </a:endParaRPr>
          </a:p>
          <a:p>
            <a:pPr latinLnBrk="0">
              <a:lnSpc>
                <a:spcPts val="1845"/>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19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22</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SSH</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Shell)</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17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Linux</a:t>
            </a:r>
            <a:r>
              <a:rPr lang="en-US" altLang="zh-CN" sz="2800" spc="-179"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644"/>
              </a:lnSpc>
            </a:pPr>
            <a:endParaRPr lang="en-US" dirty="0">
              <a:solidFill>
                <a:prstClr val="black"/>
              </a:solidFill>
              <a:latin typeface="Calibri"/>
            </a:endParaRPr>
          </a:p>
          <a:p>
            <a:pPr indent="675046" latinLnBrk="0"/>
            <a:r>
              <a:rPr lang="en-US" altLang="zh-CN" sz="2800" spc="-4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spc="-60" dirty="0">
                <a:solidFill>
                  <a:srgbClr val="434747"/>
                </a:solidFill>
                <a:latin typeface="Times New Roman"/>
                <a:ea typeface="Times New Roman"/>
              </a:rPr>
              <a:t>21</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69" dirty="0">
                <a:solidFill>
                  <a:srgbClr val="434747"/>
                </a:solidFill>
                <a:latin typeface="Times New Roman"/>
                <a:ea typeface="Times New Roman"/>
              </a:rPr>
              <a:t>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45" dirty="0">
                <a:solidFill>
                  <a:srgbClr val="434747"/>
                </a:solidFill>
                <a:latin typeface="Times New Roman"/>
                <a:ea typeface="Times New Roman"/>
              </a:rPr>
              <a:t>(File</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Transfer</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upload</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files</a:t>
            </a:r>
            <a:r>
              <a:rPr lang="en-US" altLang="zh-CN" sz="2800" spc="-30" dirty="0">
                <a:solidFill>
                  <a:srgbClr val="434747"/>
                </a:solidFill>
                <a:latin typeface="Times New Roman"/>
                <a:ea typeface="宋体" panose="02010600030101010101" pitchFamily="2" charset="-122"/>
                <a:cs typeface="Times New Roman"/>
              </a:rPr>
              <a:t> </a:t>
            </a:r>
            <a:r>
              <a:rPr lang="en-US" altLang="zh-CN" sz="2800" spc="-44" dirty="0">
                <a:solidFill>
                  <a:srgbClr val="434747"/>
                </a:solidFill>
                <a:latin typeface="Times New Roman"/>
                <a:ea typeface="Times New Roman"/>
              </a:rPr>
              <a:t>into</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a</a:t>
            </a:r>
            <a:r>
              <a:rPr lang="en-US" altLang="zh-CN" sz="2800" spc="-30" dirty="0">
                <a:solidFill>
                  <a:srgbClr val="434747"/>
                </a:solidFill>
                <a:latin typeface="Times New Roman"/>
                <a:ea typeface="宋体" panose="02010600030101010101" pitchFamily="2" charset="-122"/>
                <a:cs typeface="Times New Roman"/>
              </a:rPr>
              <a:t> </a:t>
            </a:r>
            <a:r>
              <a:rPr lang="en-US" altLang="zh-CN" sz="2800" spc="-40" dirty="0">
                <a:solidFill>
                  <a:srgbClr val="434747"/>
                </a:solidFill>
                <a:latin typeface="Times New Roman"/>
                <a:ea typeface="Times New Roman"/>
              </a:rPr>
              <a:t>file</a:t>
            </a:r>
            <a:r>
              <a:rPr lang="en-US" altLang="zh-CN" sz="2800" spc="-35"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share</a:t>
            </a:r>
          </a:p>
          <a:p>
            <a:pPr latinLnBrk="0">
              <a:lnSpc>
                <a:spcPts val="740"/>
              </a:lnSpc>
            </a:pPr>
            <a:endParaRPr lang="en-US" dirty="0">
              <a:solidFill>
                <a:prstClr val="black"/>
              </a:solidFill>
              <a:latin typeface="Calibri"/>
            </a:endParaRPr>
          </a:p>
          <a:p>
            <a:pPr indent="675046" latinLnBrk="0"/>
            <a:r>
              <a:rPr lang="en-US" altLang="zh-CN" sz="2800" spc="-50" dirty="0">
                <a:solidFill>
                  <a:srgbClr val="434747"/>
                </a:solidFill>
                <a:ea typeface="Arial"/>
              </a:rPr>
              <a:t>•</a:t>
            </a:r>
            <a:r>
              <a:rPr lang="en-US" altLang="zh-CN" sz="2800" spc="-34" dirty="0">
                <a:solidFill>
                  <a:srgbClr val="434747"/>
                </a:solidFill>
                <a:ea typeface="宋体" panose="02010600030101010101" pitchFamily="2" charset="-122"/>
                <a:cs typeface="Arial"/>
              </a:rPr>
              <a:t> </a:t>
            </a:r>
            <a:r>
              <a:rPr lang="en-US" altLang="zh-CN" sz="2800" spc="-64" dirty="0">
                <a:solidFill>
                  <a:srgbClr val="434747"/>
                </a:solidFill>
                <a:latin typeface="Times New Roman"/>
                <a:ea typeface="Times New Roman"/>
              </a:rPr>
              <a:t>22</a:t>
            </a:r>
            <a:r>
              <a:rPr lang="en-US" altLang="zh-CN" sz="2800" spc="-34"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75" dirty="0">
                <a:solidFill>
                  <a:srgbClr val="434747"/>
                </a:solidFill>
                <a:latin typeface="Times New Roman"/>
                <a:ea typeface="Times New Roman"/>
              </a:rPr>
              <a:t>SFTP</a:t>
            </a:r>
            <a:r>
              <a:rPr lang="en-US" altLang="zh-CN" sz="2800" spc="-30"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(Secure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File</a:t>
            </a:r>
            <a:r>
              <a:rPr lang="en-US" altLang="zh-CN" sz="2800" spc="-34" dirty="0">
                <a:solidFill>
                  <a:srgbClr val="434747"/>
                </a:solidFill>
                <a:latin typeface="Times New Roman"/>
                <a:ea typeface="宋体" panose="02010600030101010101" pitchFamily="2" charset="-122"/>
                <a:cs typeface="Times New Roman"/>
              </a:rPr>
              <a:t> </a:t>
            </a:r>
            <a:r>
              <a:rPr lang="en-US" altLang="zh-CN" sz="2800" spc="-55" dirty="0">
                <a:solidFill>
                  <a:srgbClr val="434747"/>
                </a:solidFill>
                <a:latin typeface="Times New Roman"/>
                <a:ea typeface="Times New Roman"/>
              </a:rPr>
              <a:t>Transfer</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Protocol)</a:t>
            </a:r>
            <a:r>
              <a:rPr lang="en-US" altLang="zh-CN" sz="2800" spc="-30"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upload</a:t>
            </a:r>
            <a:r>
              <a:rPr lang="en-US" altLang="zh-CN" sz="2800" spc="-34" dirty="0">
                <a:solidFill>
                  <a:srgbClr val="434747"/>
                </a:solidFill>
                <a:latin typeface="Times New Roman"/>
                <a:ea typeface="宋体" panose="02010600030101010101" pitchFamily="2" charset="-122"/>
                <a:cs typeface="Times New Roman"/>
              </a:rPr>
              <a:t> </a:t>
            </a:r>
            <a:r>
              <a:rPr lang="en-US" altLang="zh-CN" sz="2800" spc="-50" dirty="0">
                <a:solidFill>
                  <a:srgbClr val="434747"/>
                </a:solidFill>
                <a:latin typeface="Times New Roman"/>
                <a:ea typeface="Times New Roman"/>
              </a:rPr>
              <a:t>files</a:t>
            </a:r>
            <a:r>
              <a:rPr lang="en-US" altLang="zh-CN" sz="2800" spc="-34" dirty="0">
                <a:solidFill>
                  <a:srgbClr val="434747"/>
                </a:solidFill>
                <a:latin typeface="Times New Roman"/>
                <a:ea typeface="宋体" panose="02010600030101010101" pitchFamily="2" charset="-122"/>
                <a:cs typeface="Times New Roman"/>
              </a:rPr>
              <a:t> </a:t>
            </a:r>
            <a:r>
              <a:rPr lang="en-US" altLang="zh-CN" sz="2800" spc="-60" dirty="0">
                <a:solidFill>
                  <a:srgbClr val="434747"/>
                </a:solidFill>
                <a:latin typeface="Times New Roman"/>
                <a:ea typeface="Times New Roman"/>
              </a:rPr>
              <a:t>using</a:t>
            </a:r>
            <a:r>
              <a:rPr lang="en-US" altLang="zh-CN" sz="2800" spc="-40" dirty="0">
                <a:solidFill>
                  <a:srgbClr val="434747"/>
                </a:solidFill>
                <a:latin typeface="Times New Roman"/>
                <a:ea typeface="宋体" panose="02010600030101010101" pitchFamily="2" charset="-122"/>
                <a:cs typeface="Times New Roman"/>
              </a:rPr>
              <a:t> </a:t>
            </a:r>
            <a:r>
              <a:rPr lang="en-US" altLang="zh-CN" sz="2800" spc="-80" dirty="0">
                <a:solidFill>
                  <a:srgbClr val="434747"/>
                </a:solidFill>
                <a:latin typeface="Times New Roman"/>
                <a:ea typeface="Times New Roman"/>
              </a:rPr>
              <a:t>SSH</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3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80</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unsecured</a:t>
            </a:r>
            <a:r>
              <a:rPr lang="en-US" altLang="zh-CN" sz="2800" spc="-3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19"/>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60"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443</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HTTPS</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5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access</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secured</a:t>
            </a:r>
            <a:r>
              <a:rPr lang="en-US" altLang="zh-CN" sz="2800" spc="-6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websites</a:t>
            </a:r>
          </a:p>
          <a:p>
            <a:pPr latinLnBrk="0">
              <a:lnSpc>
                <a:spcPts val="644"/>
              </a:lnSpc>
            </a:pPr>
            <a:endParaRPr lang="en-US" dirty="0">
              <a:solidFill>
                <a:prstClr val="black"/>
              </a:solidFill>
              <a:latin typeface="Calibri"/>
            </a:endParaRPr>
          </a:p>
          <a:p>
            <a:pPr indent="675046" latinLnBrk="0"/>
            <a:r>
              <a:rPr lang="en-US" altLang="zh-CN" sz="2800" dirty="0">
                <a:solidFill>
                  <a:srgbClr val="434747"/>
                </a:solidFill>
                <a:ea typeface="Arial"/>
              </a:rPr>
              <a:t>•</a:t>
            </a:r>
            <a:r>
              <a:rPr lang="en-US" altLang="zh-CN" sz="2800" spc="-25" dirty="0">
                <a:solidFill>
                  <a:srgbClr val="434747"/>
                </a:solidFill>
                <a:ea typeface="宋体" panose="02010600030101010101" pitchFamily="2" charset="-122"/>
                <a:cs typeface="Arial"/>
              </a:rPr>
              <a:t> </a:t>
            </a:r>
            <a:r>
              <a:rPr lang="en-US" altLang="zh-CN" sz="2800" dirty="0">
                <a:solidFill>
                  <a:srgbClr val="434747"/>
                </a:solidFill>
                <a:latin typeface="Times New Roman"/>
                <a:ea typeface="Times New Roman"/>
              </a:rPr>
              <a:t>3389</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RDP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(Remote</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Desktop</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Protocol)</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log</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into</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a</a:t>
            </a:r>
            <a:r>
              <a:rPr lang="en-US" altLang="zh-CN" sz="2800" spc="-25"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Windows</a:t>
            </a:r>
            <a:r>
              <a:rPr lang="en-US" altLang="zh-CN" sz="2800" spc="-30" dirty="0">
                <a:solidFill>
                  <a:srgbClr val="434747"/>
                </a:solidFill>
                <a:latin typeface="Times New Roman"/>
                <a:ea typeface="宋体" panose="02010600030101010101" pitchFamily="2" charset="-122"/>
                <a:cs typeface="Times New Roman"/>
              </a:rPr>
              <a:t> </a:t>
            </a:r>
            <a:r>
              <a:rPr lang="en-US" altLang="zh-CN" sz="2800" dirty="0">
                <a:solidFill>
                  <a:srgbClr val="434747"/>
                </a:solidFill>
                <a:latin typeface="Times New Roman"/>
                <a:ea typeface="Times New Roman"/>
              </a:rPr>
              <a:t>instance</a:t>
            </a: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000"/>
              </a:lnSpc>
            </a:pPr>
            <a:endParaRPr lang="en-US" dirty="0">
              <a:solidFill>
                <a:prstClr val="black"/>
              </a:solidFill>
              <a:latin typeface="Calibri"/>
            </a:endParaRPr>
          </a:p>
          <a:p>
            <a:pPr latinLnBrk="0">
              <a:lnSpc>
                <a:spcPts val="1135"/>
              </a:lnSpc>
            </a:pPr>
            <a:endParaRPr lang="en-US" dirty="0">
              <a:solidFill>
                <a:prstClr val="black"/>
              </a:solidFill>
              <a:latin typeface="Calibri"/>
            </a:endParaRPr>
          </a:p>
          <a:p>
            <a:pPr latinLnBrk="0">
              <a:lnSpc>
                <a:spcPct val="101666"/>
              </a:lnSpc>
            </a:pPr>
            <a:r>
              <a:rPr lang="en-US" altLang="zh-CN" sz="1200" dirty="0">
                <a:solidFill>
                  <a:srgbClr val="FEFEFE"/>
                </a:solidFill>
                <a:latin typeface="Calibri"/>
                <a:ea typeface="Calibri"/>
              </a:rPr>
              <a:t>©</a:t>
            </a:r>
            <a:r>
              <a:rPr lang="en-US" altLang="zh-CN" sz="120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Stephane</a:t>
            </a:r>
            <a:r>
              <a:rPr lang="en-US" altLang="zh-CN" sz="1200" spc="-60" dirty="0">
                <a:solidFill>
                  <a:srgbClr val="FEFEFE"/>
                </a:solidFill>
                <a:latin typeface="Calibri"/>
                <a:ea typeface="宋体" panose="02010600030101010101" pitchFamily="2" charset="-122"/>
                <a:cs typeface="Calibri"/>
              </a:rPr>
              <a:t> </a:t>
            </a:r>
            <a:r>
              <a:rPr lang="en-US" altLang="zh-CN" sz="1200" dirty="0">
                <a:solidFill>
                  <a:srgbClr val="FEFEFE"/>
                </a:solidFill>
                <a:latin typeface="Calibri"/>
                <a:ea typeface="Calibri"/>
              </a:rPr>
              <a:t>Maarek</a:t>
            </a:r>
          </a:p>
        </p:txBody>
      </p:sp>
    </p:spTree>
    <p:extLst>
      <p:ext uri="{BB962C8B-B14F-4D97-AF65-F5344CB8AC3E}">
        <p14:creationId xmlns:p14="http://schemas.microsoft.com/office/powerpoint/2010/main" val="8498400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a:t>
            </a:r>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ko-KR" altLang="en-US" dirty="0"/>
          </a:p>
        </p:txBody>
      </p:sp>
    </p:spTree>
    <p:extLst>
      <p:ext uri="{BB962C8B-B14F-4D97-AF65-F5344CB8AC3E}">
        <p14:creationId xmlns:p14="http://schemas.microsoft.com/office/powerpoint/2010/main" val="3167754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a:t>Hello world</a:t>
            </a:r>
          </a:p>
          <a:p>
            <a:r>
              <a:rPr lang="en-US" altLang="ko-KR" dirty="0"/>
              <a:t>WEB REST API</a:t>
            </a:r>
          </a:p>
          <a:p>
            <a:endParaRPr lang="en-US" altLang="ko-KR" dirty="0"/>
          </a:p>
          <a:p>
            <a:r>
              <a:rPr lang="en-US" altLang="ko-KR" b="1" dirty="0"/>
              <a:t>AWS </a:t>
            </a:r>
            <a:r>
              <a:rPr lang="en-US" altLang="ko-KR" b="1" dirty="0" err="1"/>
              <a:t>Serverless</a:t>
            </a:r>
            <a:r>
              <a:rPr lang="en-US" altLang="ko-KR" b="1" dirty="0"/>
              <a:t> Application 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p:txBody>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all</a:t>
            </a:r>
          </a:p>
          <a:p>
            <a:pPr lvl="3"/>
            <a:r>
              <a:rPr lang="en-US" altLang="ko" sz="1400" dirty="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Function</a:t>
            </a:r>
          </a:p>
          <a:p>
            <a:pPr lvl="1"/>
            <a:r>
              <a:rPr lang="en-US" altLang="ko-KR" dirty="0"/>
              <a:t>Configuration</a:t>
            </a:r>
          </a:p>
          <a:p>
            <a:pPr lvl="2"/>
            <a:r>
              <a:rPr lang="en-US" altLang="ko-KR" dirty="0"/>
              <a:t>Designer, function code, basic settings</a:t>
            </a:r>
          </a:p>
          <a:p>
            <a:pPr lvl="1"/>
            <a:r>
              <a:rPr lang="en-US" altLang="ko-KR" dirty="0"/>
              <a:t>Permissions</a:t>
            </a:r>
          </a:p>
          <a:p>
            <a:pPr lvl="2"/>
            <a:r>
              <a:rPr lang="en-US" altLang="ko-KR" dirty="0"/>
              <a:t>Execution role – Role name</a:t>
            </a:r>
          </a:p>
          <a:p>
            <a:pPr lvl="2"/>
            <a:r>
              <a:rPr lang="en-US" altLang="ko-KR" dirty="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endParaRPr lang="en-US" altLang="ko-KR" dirty="0"/>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507419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https://goo.gl/gG2uGn</a:t>
            </a:r>
            <a:endParaRPr lang="ko-KR" altLang="en-US" dirty="0"/>
          </a:p>
        </p:txBody>
      </p:sp>
    </p:spTree>
    <p:extLst>
      <p:ext uri="{BB962C8B-B14F-4D97-AF65-F5344CB8AC3E}">
        <p14:creationId xmlns:p14="http://schemas.microsoft.com/office/powerpoint/2010/main" val="8990743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a:t>EC2 – instance setting –attach </a:t>
            </a:r>
            <a:r>
              <a:rPr lang="en-US" altLang="ko-KR" dirty="0" err="1"/>
              <a:t>iam</a:t>
            </a:r>
            <a:r>
              <a:rPr lang="en-US" altLang="ko-KR" dirty="0"/>
              <a:t> role  </a:t>
            </a:r>
            <a:r>
              <a:rPr lang="en-US" altLang="ko-KR" b="1" dirty="0">
                <a:solidFill>
                  <a:srgbClr val="0070C0"/>
                </a:solidFill>
              </a:rPr>
              <a:t>! old version </a:t>
            </a:r>
            <a:r>
              <a:rPr lang="ko-KR" altLang="en-US" b="1" dirty="0">
                <a:solidFill>
                  <a:srgbClr val="0070C0"/>
                </a:solidFill>
              </a:rPr>
              <a:t>만 가능</a:t>
            </a:r>
          </a:p>
        </p:txBody>
      </p:sp>
    </p:spTree>
    <p:extLst>
      <p:ext uri="{BB962C8B-B14F-4D97-AF65-F5344CB8AC3E}">
        <p14:creationId xmlns:p14="http://schemas.microsoft.com/office/powerpoint/2010/main" val="1030649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endParaRPr lang="en-US" altLang="ko-KR" dirty="0"/>
          </a:p>
          <a:p>
            <a:r>
              <a:rPr lang="en-US" altLang="ko-KR" dirty="0"/>
              <a:t>Stream analytics</a:t>
            </a:r>
          </a:p>
          <a:p>
            <a:r>
              <a:rPr lang="en-US" altLang="ko-KR" dirty="0"/>
              <a:t>-source –real-time analytics-Destination </a:t>
            </a:r>
            <a:r>
              <a:rPr lang="en-US" altLang="ko-KR" dirty="0">
                <a:sym typeface="Wingdings" panose="05000000000000000000" pitchFamily="2" charset="2"/>
              </a:rPr>
              <a:t> </a:t>
            </a:r>
            <a:r>
              <a:rPr lang="en-US" altLang="ko-KR" dirty="0" err="1">
                <a:sym typeface="Wingdings" panose="05000000000000000000" pitchFamily="2" charset="2"/>
              </a:rPr>
              <a:t>Firehorse</a:t>
            </a:r>
            <a:endParaRPr lang="en-US" altLang="ko-KR" dirty="0">
              <a:sym typeface="Wingdings" panose="05000000000000000000" pitchFamily="2" charset="2"/>
            </a:endParaRP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5787</TotalTime>
  <Words>4302</Words>
  <Application>Microsoft Office PowerPoint</Application>
  <PresentationFormat>와이드스크린</PresentationFormat>
  <Paragraphs>975</Paragraphs>
  <Slides>97</Slides>
  <Notes>13</Notes>
  <HiddenSlides>0</HiddenSlides>
  <MMClips>0</MMClips>
  <ScaleCrop>false</ScaleCrop>
  <HeadingPairs>
    <vt:vector size="6" baseType="variant">
      <vt:variant>
        <vt:lpstr>사용한 글꼴</vt:lpstr>
      </vt:variant>
      <vt:variant>
        <vt:i4>15</vt:i4>
      </vt:variant>
      <vt:variant>
        <vt:lpstr>테마</vt:lpstr>
      </vt:variant>
      <vt:variant>
        <vt:i4>8</vt:i4>
      </vt:variant>
      <vt:variant>
        <vt:lpstr>슬라이드 제목</vt:lpstr>
      </vt:variant>
      <vt:variant>
        <vt:i4>97</vt:i4>
      </vt:variant>
    </vt:vector>
  </HeadingPairs>
  <TitlesOfParts>
    <vt:vector size="120" baseType="lpstr">
      <vt:lpstr>WenQuanYi Micro Hei</vt:lpstr>
      <vt:lpstr>굴림</vt:lpstr>
      <vt:lpstr>나눔스퀘어 ExtraBold</vt:lpstr>
      <vt:lpstr>맑은 고딕</vt:lpstr>
      <vt:lpstr>Abadi</vt:lpstr>
      <vt:lpstr>Arial</vt:lpstr>
      <vt:lpstr>Arial Black</vt:lpstr>
      <vt:lpstr>Calibri</vt:lpstr>
      <vt:lpstr>Consolas</vt:lpstr>
      <vt:lpstr>Corbel</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Course material</vt:lpstr>
      <vt:lpstr>local git에서  file upload</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Amazon EC2</vt:lpstr>
      <vt:lpstr>Amazon EC2?</vt:lpstr>
      <vt:lpstr>Amazon EC2?</vt:lpstr>
      <vt:lpstr>Choosing the Right Amazon EC2 Instance</vt:lpstr>
      <vt:lpstr>Amazon Machine Image (AMI)</vt:lpstr>
      <vt:lpstr>Broad Set of Compute Instance Types</vt:lpstr>
      <vt:lpstr>Amazon EC2 Pricing</vt:lpstr>
      <vt:lpstr>EC2 생성</vt:lpstr>
      <vt:lpstr>putty</vt:lpstr>
      <vt:lpstr>MAC 운영체제 내의 SSH를 이용한 EC2연결방법</vt:lpstr>
      <vt:lpstr>EC2 - webserver</vt:lpstr>
      <vt:lpstr>Linux webserver (AMI)</vt:lpstr>
      <vt:lpstr>Linux webserver (AMI)</vt:lpstr>
      <vt:lpstr>PowerPoint 프레젠테이션</vt:lpstr>
      <vt:lpstr>EC2 - webserver</vt:lpstr>
      <vt:lpstr>IDE, text editor</vt:lpstr>
      <vt:lpstr>. Elastic IP  &amp; instance scale up</vt:lpstr>
      <vt:lpstr>EC2 - stress test</vt:lpstr>
      <vt:lpstr>EC2 – ELB (Elastic Load Balance)</vt:lpstr>
      <vt:lpstr>Hands-on</vt:lpstr>
      <vt:lpstr>Python3 in EC2 </vt:lpstr>
      <vt:lpstr>Python3 in EC2 </vt:lpstr>
      <vt:lpstr>PowerPoint 프레젠테이션</vt:lpstr>
      <vt:lpstr>AWS S3</vt:lpstr>
      <vt:lpstr>S3</vt:lpstr>
      <vt:lpstr>PowerPoint 프레젠테이션</vt:lpstr>
      <vt:lpstr>PowerPoint 프레젠테이션</vt:lpstr>
      <vt:lpstr>S3 bucket</vt:lpstr>
      <vt:lpstr>S3 Bucket Policies</vt:lpstr>
      <vt:lpstr>S3 Access</vt:lpstr>
      <vt:lpstr>S3 Access</vt:lpstr>
      <vt:lpstr>S3 Permission/Security</vt:lpstr>
      <vt:lpstr>S3 Access - Policy generator</vt:lpstr>
      <vt:lpstr>S3 Event Notification</vt:lpstr>
      <vt:lpstr>PowerPoint 프레젠테이션</vt:lpstr>
      <vt:lpstr>S3 Event Notification : SQS</vt:lpstr>
      <vt:lpstr>AWS CloudFront</vt:lpstr>
      <vt:lpstr>CloudFront</vt:lpstr>
      <vt:lpstr>CloudFront</vt:lpstr>
      <vt:lpstr>CloudFront</vt:lpstr>
      <vt:lpstr>PowerPoint 프레젠테이션</vt:lpstr>
      <vt:lpstr>CloudFront</vt:lpstr>
      <vt:lpstr>PowerPoint 프레젠테이션</vt:lpstr>
      <vt:lpstr>AWS RDS : Relational Database Service </vt:lpstr>
      <vt:lpstr>PowerPoint 프레젠테이션</vt:lpstr>
      <vt:lpstr>PowerPoint 프레젠테이션</vt:lpstr>
      <vt:lpstr>PowerPoint 프레젠테이션</vt:lpstr>
      <vt:lpstr>DB 서버 접근</vt:lpstr>
      <vt:lpstr>RDS</vt:lpstr>
      <vt:lpstr>EC2 에서 RDS 접근 - mysql</vt:lpstr>
      <vt:lpstr>Mysql cli</vt:lpstr>
      <vt:lpstr>Mysql cli</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lpstr>Python3 in EC2 </vt:lpstr>
      <vt:lpstr>Hands-on</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232</cp:revision>
  <dcterms:created xsi:type="dcterms:W3CDTF">2019-12-23T00:32:35Z</dcterms:created>
  <dcterms:modified xsi:type="dcterms:W3CDTF">2023-04-10T03:01:57Z</dcterms:modified>
</cp:coreProperties>
</file>